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embeddedFontLst>
    <p:embeddedFont>
      <p:font typeface="Arimo" panose="020B0604020202020204" charset="0"/>
      <p:regular r:id="rId48"/>
    </p:embeddedFont>
    <p:embeddedFont>
      <p:font typeface="IBM Plex Sans Condensed" panose="020B0506050203000203" pitchFamily="34" charset="0"/>
      <p:regular r:id="rId49"/>
    </p:embeddedFont>
    <p:embeddedFont>
      <p:font typeface="Trebuchet MS" panose="020B0603020202020204" pitchFamily="3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8" d="100"/>
          <a:sy n="78"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3" name="TextBox 3"/>
          <p:cNvSpPr txBox="1"/>
          <p:nvPr/>
        </p:nvSpPr>
        <p:spPr>
          <a:xfrm>
            <a:off x="981256" y="4943951"/>
            <a:ext cx="2523944" cy="552331"/>
          </a:xfrm>
          <a:prstGeom prst="rect">
            <a:avLst/>
          </a:prstGeom>
        </p:spPr>
        <p:txBody>
          <a:bodyPr wrap="square" lIns="0" tIns="0" rIns="0" bIns="0" rtlCol="0" anchor="t">
            <a:spAutoFit/>
          </a:bodyPr>
          <a:lstStyle/>
          <a:p>
            <a:pPr algn="l">
              <a:lnSpc>
                <a:spcPts val="2160"/>
              </a:lnSpc>
            </a:pPr>
            <a:r>
              <a:rPr lang="en-US" spc="18" dirty="0">
                <a:solidFill>
                  <a:srgbClr val="EBEBEB"/>
                </a:solidFill>
                <a:latin typeface="IBM Plex Sans Condensed"/>
                <a:ea typeface="IBM Plex Sans Condensed"/>
                <a:cs typeface="IBM Plex Sans Condensed"/>
                <a:sym typeface="IBM Plex Sans Condensed"/>
              </a:rPr>
              <a:t>Mohammed Nisar Shareef</a:t>
            </a:r>
            <a:r>
              <a:rPr lang="en-US" sz="1800" spc="18" dirty="0">
                <a:solidFill>
                  <a:srgbClr val="EBEBEB"/>
                </a:solidFill>
                <a:latin typeface="IBM Plex Sans Condensed"/>
                <a:ea typeface="IBM Plex Sans Condensed"/>
                <a:cs typeface="IBM Plex Sans Condensed"/>
                <a:sym typeface="IBM Plex Sans Condensed"/>
              </a:rPr>
              <a:t> </a:t>
            </a:r>
          </a:p>
          <a:p>
            <a:pPr algn="l">
              <a:lnSpc>
                <a:spcPts val="2160"/>
              </a:lnSpc>
            </a:pPr>
            <a:r>
              <a:rPr lang="en-US" sz="1800" spc="18" dirty="0">
                <a:solidFill>
                  <a:srgbClr val="EBEBEB"/>
                </a:solidFill>
                <a:latin typeface="IBM Plex Sans Condensed"/>
                <a:ea typeface="IBM Plex Sans Condensed"/>
                <a:cs typeface="IBM Plex Sans Condensed"/>
                <a:sym typeface="IBM Plex Sans Condensed"/>
              </a:rPr>
              <a:t> 15 January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838200" y="1488948"/>
            <a:ext cx="5017008" cy="3986784"/>
          </a:xfrm>
          <a:custGeom>
            <a:avLst/>
            <a:gdLst/>
            <a:ahLst/>
            <a:cxnLst/>
            <a:rect l="l" t="t" r="r" b="b"/>
            <a:pathLst>
              <a:path w="5017008" h="3986784">
                <a:moveTo>
                  <a:pt x="0" y="0"/>
                </a:moveTo>
                <a:lnTo>
                  <a:pt x="5017008" y="0"/>
                </a:lnTo>
                <a:lnTo>
                  <a:pt x="5017008" y="3986784"/>
                </a:lnTo>
                <a:lnTo>
                  <a:pt x="0" y="398678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10</a:t>
            </a:r>
          </a:p>
        </p:txBody>
      </p:sp>
      <p:sp>
        <p:nvSpPr>
          <p:cNvPr id="17" name="TextBox 17"/>
          <p:cNvSpPr txBox="1"/>
          <p:nvPr/>
        </p:nvSpPr>
        <p:spPr>
          <a:xfrm>
            <a:off x="6852599" y="149081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6852599" y="222157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6852599" y="325408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6852599" y="433688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1" name="TextBox 21"/>
          <p:cNvSpPr txBox="1"/>
          <p:nvPr/>
        </p:nvSpPr>
        <p:spPr>
          <a:xfrm>
            <a:off x="7195223" y="1533658"/>
            <a:ext cx="5014674" cy="4357640"/>
          </a:xfrm>
          <a:prstGeom prst="rect">
            <a:avLst/>
          </a:prstGeom>
        </p:spPr>
        <p:txBody>
          <a:bodyPr lIns="0" tIns="0" rIns="0" bIns="0" rtlCol="0" anchor="t">
            <a:spAutoFit/>
          </a:bodyPr>
          <a:lstStyle/>
          <a:p>
            <a:pPr algn="l">
              <a:lnSpc>
                <a:spcPts val="2375"/>
              </a:lnSpc>
            </a:pPr>
            <a:r>
              <a:rPr lang="en-US" sz="2202" spc="22">
                <a:solidFill>
                  <a:srgbClr val="3B2F06"/>
                </a:solidFill>
                <a:latin typeface="IBM Plex Sans Condensed"/>
                <a:ea typeface="IBM Plex Sans Condensed"/>
                <a:cs typeface="IBM Plex Sans Condensed"/>
                <a:sym typeface="IBM Plex Sans Condensed"/>
              </a:rPr>
              <a:t>We performed exploratory data analysis and determined the training labels.</a:t>
            </a:r>
          </a:p>
          <a:p>
            <a:pPr algn="l">
              <a:lnSpc>
                <a:spcPts val="4379"/>
              </a:lnSpc>
            </a:pPr>
            <a:r>
              <a:rPr lang="en-US" sz="2202" spc="22">
                <a:solidFill>
                  <a:srgbClr val="3B2F06"/>
                </a:solidFill>
                <a:latin typeface="IBM Plex Sans Condensed"/>
                <a:ea typeface="IBM Plex Sans Condensed"/>
                <a:cs typeface="IBM Plex Sans Condensed"/>
                <a:sym typeface="IBM Plex Sans Condensed"/>
              </a:rPr>
              <a:t>We calculated the number of launches at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each site, and the number and </a:t>
            </a:r>
          </a:p>
          <a:p>
            <a:pPr algn="l">
              <a:lnSpc>
                <a:spcPts val="3650"/>
              </a:lnSpc>
            </a:pPr>
            <a:r>
              <a:rPr lang="en-US" sz="2202" spc="22">
                <a:solidFill>
                  <a:srgbClr val="3B2F06"/>
                </a:solidFill>
                <a:latin typeface="IBM Plex Sans Condensed"/>
                <a:ea typeface="IBM Plex Sans Condensed"/>
                <a:cs typeface="IBM Plex Sans Condensed"/>
                <a:sym typeface="IBM Plex Sans Condensed"/>
              </a:rPr>
              <a:t>occurrence of each orbits</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We created landing outcome label from </a:t>
            </a:r>
          </a:p>
          <a:p>
            <a:pPr algn="l">
              <a:lnSpc>
                <a:spcPts val="1647"/>
              </a:lnSpc>
            </a:pPr>
            <a:r>
              <a:rPr lang="en-US" sz="2202" spc="22">
                <a:solidFill>
                  <a:srgbClr val="3B2F06"/>
                </a:solidFill>
                <a:latin typeface="IBM Plex Sans Condensed"/>
                <a:ea typeface="IBM Plex Sans Condensed"/>
                <a:cs typeface="IBM Plex Sans Condensed"/>
                <a:sym typeface="IBM Plex Sans Condensed"/>
              </a:rPr>
              <a:t>outcome column and exported the </a:t>
            </a:r>
          </a:p>
          <a:p>
            <a:pPr algn="l">
              <a:lnSpc>
                <a:spcPts val="3104"/>
              </a:lnSpc>
            </a:pPr>
            <a:r>
              <a:rPr lang="en-US" sz="2202" spc="22">
                <a:solidFill>
                  <a:srgbClr val="3B2F06"/>
                </a:solidFill>
                <a:latin typeface="IBM Plex Sans Condensed"/>
                <a:ea typeface="IBM Plex Sans Condensed"/>
                <a:cs typeface="IBM Plex Sans Condensed"/>
                <a:sym typeface="IBM Plex Sans Condensed"/>
              </a:rPr>
              <a:t>results to csv.</a:t>
            </a:r>
          </a:p>
          <a:p>
            <a:pPr algn="l">
              <a:lnSpc>
                <a:spcPts val="4443"/>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https://github.com/chuksoo/IBM-Data-</a:t>
            </a:r>
          </a:p>
          <a:p>
            <a:pPr algn="l">
              <a:lnSpc>
                <a:spcPts val="3650"/>
              </a:lnSpc>
            </a:pPr>
            <a:r>
              <a:rPr lang="en-US" sz="2202" spc="22">
                <a:solidFill>
                  <a:srgbClr val="1C7DDB"/>
                </a:solidFill>
                <a:latin typeface="IBM Plex Sans Condensed"/>
                <a:ea typeface="IBM Plex Sans Condensed"/>
                <a:cs typeface="IBM Plex Sans Condensed"/>
                <a:sym typeface="IBM Plex Sans Condensed"/>
              </a:rPr>
              <a:t>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SpaceX/blob/main/Data%20Wrangling.i</a:t>
            </a:r>
          </a:p>
          <a:p>
            <a:pPr algn="l">
              <a:lnSpc>
                <a:spcPts val="3686"/>
              </a:lnSpc>
            </a:pPr>
            <a:r>
              <a:rPr lang="en-US" sz="2202" spc="24">
                <a:solidFill>
                  <a:srgbClr val="1C7DDB"/>
                </a:solidFill>
                <a:latin typeface="IBM Plex Sans Condensed"/>
                <a:ea typeface="IBM Plex Sans Condensed"/>
                <a:cs typeface="IBM Plex Sans Condensed"/>
                <a:sym typeface="IBM Plex Sans Condensed"/>
              </a:rPr>
              <a:t>pynb.</a:t>
            </a:r>
          </a:p>
        </p:txBody>
      </p:sp>
      <p:sp>
        <p:nvSpPr>
          <p:cNvPr id="22" name="TextBox 22"/>
          <p:cNvSpPr txBox="1"/>
          <p:nvPr/>
        </p:nvSpPr>
        <p:spPr>
          <a:xfrm>
            <a:off x="861451" y="404755"/>
            <a:ext cx="31664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Wrangling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770382" y="3669792"/>
            <a:ext cx="5000244" cy="2757668"/>
          </a:xfrm>
          <a:custGeom>
            <a:avLst/>
            <a:gdLst/>
            <a:ahLst/>
            <a:cxnLst/>
            <a:rect l="l" t="t" r="r" b="b"/>
            <a:pathLst>
              <a:path w="5000244" h="2757668">
                <a:moveTo>
                  <a:pt x="0" y="0"/>
                </a:moveTo>
                <a:lnTo>
                  <a:pt x="5000244" y="0"/>
                </a:lnTo>
                <a:lnTo>
                  <a:pt x="5000244" y="2757668"/>
                </a:lnTo>
                <a:lnTo>
                  <a:pt x="0" y="2757668"/>
                </a:lnTo>
                <a:lnTo>
                  <a:pt x="0" y="0"/>
                </a:lnTo>
                <a:close/>
              </a:path>
            </a:pathLst>
          </a:custGeom>
          <a:blipFill>
            <a:blip r:embed="rId3"/>
            <a:stretch>
              <a:fillRect/>
            </a:stretch>
          </a:blipFill>
        </p:spPr>
      </p:sp>
      <p:sp>
        <p:nvSpPr>
          <p:cNvPr id="16" name="Freeform 16"/>
          <p:cNvSpPr/>
          <p:nvPr/>
        </p:nvSpPr>
        <p:spPr>
          <a:xfrm>
            <a:off x="6096000" y="1495806"/>
            <a:ext cx="5189982" cy="2965704"/>
          </a:xfrm>
          <a:custGeom>
            <a:avLst/>
            <a:gdLst/>
            <a:ahLst/>
            <a:cxnLst/>
            <a:rect l="l" t="t" r="r" b="b"/>
            <a:pathLst>
              <a:path w="5189982" h="2965704">
                <a:moveTo>
                  <a:pt x="0" y="0"/>
                </a:moveTo>
                <a:lnTo>
                  <a:pt x="5189982" y="0"/>
                </a:lnTo>
                <a:lnTo>
                  <a:pt x="5189982" y="2965704"/>
                </a:lnTo>
                <a:lnTo>
                  <a:pt x="0" y="2965704"/>
                </a:lnTo>
                <a:lnTo>
                  <a:pt x="0" y="0"/>
                </a:lnTo>
                <a:close/>
              </a:path>
            </a:pathLst>
          </a:custGeom>
          <a:blipFill>
            <a:blip r:embed="rId4"/>
            <a:stretch>
              <a:fillRect/>
            </a:stretch>
          </a:blipFill>
        </p:spPr>
      </p:sp>
      <p:sp>
        <p:nvSpPr>
          <p:cNvPr id="17" name="TextBox 17"/>
          <p:cNvSpPr txBox="1"/>
          <p:nvPr/>
        </p:nvSpPr>
        <p:spPr>
          <a:xfrm>
            <a:off x="11244615" y="654405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11</a:t>
            </a:r>
          </a:p>
        </p:txBody>
      </p:sp>
      <p:sp>
        <p:nvSpPr>
          <p:cNvPr id="18" name="TextBox 18"/>
          <p:cNvSpPr txBox="1"/>
          <p:nvPr/>
        </p:nvSpPr>
        <p:spPr>
          <a:xfrm>
            <a:off x="91440" y="153386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4340" y="1548136"/>
            <a:ext cx="4635951" cy="2007451"/>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explored the data by visualizing the relationship between flight number and launch Site, payload and launch site, success rate of each orbit type, flight number and orbit type, the launch success yearly trend. </a:t>
            </a:r>
          </a:p>
        </p:txBody>
      </p:sp>
      <p:sp>
        <p:nvSpPr>
          <p:cNvPr id="20" name="TextBox 20"/>
          <p:cNvSpPr txBox="1"/>
          <p:nvPr/>
        </p:nvSpPr>
        <p:spPr>
          <a:xfrm>
            <a:off x="6187440" y="4625207"/>
            <a:ext cx="3593954" cy="356397"/>
          </a:xfrm>
          <a:prstGeom prst="rect">
            <a:avLst/>
          </a:prstGeom>
        </p:spPr>
        <p:txBody>
          <a:bodyPr lIns="0" tIns="0" rIns="0" bIns="0" rtlCol="0" anchor="t">
            <a:spAutoFit/>
          </a:bodyPr>
          <a:lstStyle/>
          <a:p>
            <a:pPr algn="l">
              <a:lnSpc>
                <a:spcPts val="2646"/>
              </a:lnSpc>
            </a:pPr>
            <a:r>
              <a:rPr lang="en-US" sz="2202" spc="22">
                <a:solidFill>
                  <a:srgbClr val="3B2F06"/>
                </a:solidFill>
                <a:latin typeface="IBM Plex Sans Condensed"/>
                <a:ea typeface="IBM Plex Sans Condensed"/>
                <a:cs typeface="IBM Plex Sans Condensed"/>
                <a:sym typeface="IBM Plex Sans Condensed"/>
              </a:rPr>
              <a:t>•The link to the notebook is </a:t>
            </a:r>
          </a:p>
        </p:txBody>
      </p:sp>
      <p:sp>
        <p:nvSpPr>
          <p:cNvPr id="21" name="TextBox 21"/>
          <p:cNvSpPr txBox="1"/>
          <p:nvPr/>
        </p:nvSpPr>
        <p:spPr>
          <a:xfrm>
            <a:off x="6415764" y="4962201"/>
            <a:ext cx="4751527" cy="1339072"/>
          </a:xfrm>
          <a:prstGeom prst="rect">
            <a:avLst/>
          </a:prstGeom>
        </p:spPr>
        <p:txBody>
          <a:bodyPr lIns="0" tIns="0" rIns="0" bIns="0" rtlCol="0" anchor="t">
            <a:spAutoFit/>
          </a:bodyPr>
          <a:lstStyle/>
          <a:p>
            <a:pPr algn="l">
              <a:lnSpc>
                <a:spcPts val="2646"/>
              </a:lnSpc>
            </a:pPr>
            <a:r>
              <a:rPr lang="en-US" sz="2202" spc="22">
                <a:solidFill>
                  <a:srgbClr val="1C7DDB"/>
                </a:solidFill>
                <a:latin typeface="IBM Plex Sans Condensed"/>
                <a:ea typeface="IBM Plex Sans Condensed"/>
                <a:cs typeface="IBM Plex Sans Condensed"/>
                <a:sym typeface="IBM Plex Sans Condensed"/>
              </a:rPr>
              <a:t>https://github.com/chuksoo/IBM-Data- Science-Capstone- SpaceX/blob/main/EDA%20with%20D ata%20Visualization.ipynb</a:t>
            </a:r>
          </a:p>
        </p:txBody>
      </p:sp>
      <p:sp>
        <p:nvSpPr>
          <p:cNvPr id="22" name="TextBox 22"/>
          <p:cNvSpPr txBox="1"/>
          <p:nvPr/>
        </p:nvSpPr>
        <p:spPr>
          <a:xfrm>
            <a:off x="861451" y="404755"/>
            <a:ext cx="57175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12</a:t>
            </a:r>
          </a:p>
        </p:txBody>
      </p:sp>
      <p:sp>
        <p:nvSpPr>
          <p:cNvPr id="16" name="TextBox 16"/>
          <p:cNvSpPr txBox="1"/>
          <p:nvPr/>
        </p:nvSpPr>
        <p:spPr>
          <a:xfrm>
            <a:off x="91440" y="143544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28431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531707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4064" y="5331343"/>
            <a:ext cx="9030919"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Capstone-SpaceX/blob/main/EDA%20with%20SQL.ipynb</a:t>
            </a:r>
          </a:p>
        </p:txBody>
      </p:sp>
      <p:sp>
        <p:nvSpPr>
          <p:cNvPr id="20" name="TextBox 20"/>
          <p:cNvSpPr txBox="1"/>
          <p:nvPr/>
        </p:nvSpPr>
        <p:spPr>
          <a:xfrm>
            <a:off x="434340" y="1449715"/>
            <a:ext cx="9287847" cy="1515094"/>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SpaceX dataset into a PostgreSQL database without leaving the jupyternotebook.</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applied EDA with SQL to get insight from the data. We wrote queries to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find out for instance:</a:t>
            </a:r>
          </a:p>
        </p:txBody>
      </p:sp>
      <p:sp>
        <p:nvSpPr>
          <p:cNvPr id="21" name="TextBox 21"/>
          <p:cNvSpPr txBox="1"/>
          <p:nvPr/>
        </p:nvSpPr>
        <p:spPr>
          <a:xfrm>
            <a:off x="548640" y="3003604"/>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548640" y="3440230"/>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3" name="TextBox 23"/>
          <p:cNvSpPr txBox="1"/>
          <p:nvPr/>
        </p:nvSpPr>
        <p:spPr>
          <a:xfrm>
            <a:off x="548640" y="3877618"/>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4" name="TextBox 24"/>
          <p:cNvSpPr txBox="1"/>
          <p:nvPr/>
        </p:nvSpPr>
        <p:spPr>
          <a:xfrm>
            <a:off x="548640" y="4314244"/>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5" name="TextBox 25"/>
          <p:cNvSpPr txBox="1"/>
          <p:nvPr/>
        </p:nvSpPr>
        <p:spPr>
          <a:xfrm>
            <a:off x="548640" y="4750870"/>
            <a:ext cx="58750" cy="385658"/>
          </a:xfrm>
          <a:prstGeom prst="rect">
            <a:avLst/>
          </a:prstGeom>
        </p:spPr>
        <p:txBody>
          <a:bodyPr lIns="0" tIns="0" rIns="0" bIns="0" rtlCol="0" anchor="t">
            <a:spAutoFit/>
          </a:bodyPr>
          <a:lstStyle/>
          <a:p>
            <a:pPr algn="l">
              <a:lnSpc>
                <a:spcPts val="3404"/>
              </a:lnSpc>
            </a:pPr>
            <a:r>
              <a:rPr lang="en-US" sz="1361" spc="13">
                <a:solidFill>
                  <a:srgbClr val="90C226"/>
                </a:solidFill>
                <a:latin typeface="IBM Plex Sans Condensed"/>
                <a:ea typeface="IBM Plex Sans Condensed"/>
                <a:cs typeface="IBM Plex Sans Condensed"/>
                <a:sym typeface="IBM Plex Sans Condensed"/>
              </a:rPr>
              <a:t>-</a:t>
            </a:r>
          </a:p>
        </p:txBody>
      </p:sp>
      <p:sp>
        <p:nvSpPr>
          <p:cNvPr id="26" name="TextBox 26"/>
          <p:cNvSpPr txBox="1"/>
          <p:nvPr/>
        </p:nvSpPr>
        <p:spPr>
          <a:xfrm>
            <a:off x="834390" y="3012300"/>
            <a:ext cx="5161026"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names of unique launch sites in the space mission.</a:t>
            </a:r>
          </a:p>
        </p:txBody>
      </p:sp>
      <p:sp>
        <p:nvSpPr>
          <p:cNvPr id="27" name="TextBox 27"/>
          <p:cNvSpPr txBox="1"/>
          <p:nvPr/>
        </p:nvSpPr>
        <p:spPr>
          <a:xfrm>
            <a:off x="834390" y="3448926"/>
            <a:ext cx="6427641"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payload mass carried by boosters launched by NASA (CRS)</a:t>
            </a:r>
          </a:p>
        </p:txBody>
      </p:sp>
      <p:sp>
        <p:nvSpPr>
          <p:cNvPr id="28" name="TextBox 28"/>
          <p:cNvSpPr txBox="1"/>
          <p:nvPr/>
        </p:nvSpPr>
        <p:spPr>
          <a:xfrm>
            <a:off x="834390" y="3886314"/>
            <a:ext cx="5832758"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average payload mass carried by booster version F9 v1.1</a:t>
            </a:r>
          </a:p>
        </p:txBody>
      </p:sp>
      <p:sp>
        <p:nvSpPr>
          <p:cNvPr id="29" name="TextBox 29"/>
          <p:cNvSpPr txBox="1"/>
          <p:nvPr/>
        </p:nvSpPr>
        <p:spPr>
          <a:xfrm>
            <a:off x="834390" y="4322940"/>
            <a:ext cx="5680986"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total number of successful and failure mission outcomes</a:t>
            </a:r>
          </a:p>
        </p:txBody>
      </p:sp>
      <p:sp>
        <p:nvSpPr>
          <p:cNvPr id="30" name="TextBox 30"/>
          <p:cNvSpPr txBox="1"/>
          <p:nvPr/>
        </p:nvSpPr>
        <p:spPr>
          <a:xfrm>
            <a:off x="834390" y="4759566"/>
            <a:ext cx="8248545" cy="388525"/>
          </a:xfrm>
          <a:prstGeom prst="rect">
            <a:avLst/>
          </a:prstGeom>
        </p:spPr>
        <p:txBody>
          <a:bodyPr lIns="0" tIns="0" rIns="0" bIns="0" rtlCol="0" anchor="t">
            <a:spAutoFit/>
          </a:bodyPr>
          <a:lstStyle/>
          <a:p>
            <a:pPr algn="l">
              <a:lnSpc>
                <a:spcPts val="3440"/>
              </a:lnSpc>
            </a:pPr>
            <a:r>
              <a:rPr lang="en-US" sz="1697" spc="18">
                <a:solidFill>
                  <a:srgbClr val="757575"/>
                </a:solidFill>
                <a:latin typeface="IBM Plex Sans Condensed"/>
                <a:ea typeface="IBM Plex Sans Condensed"/>
                <a:cs typeface="IBM Plex Sans Condensed"/>
                <a:sym typeface="IBM Plex Sans Condensed"/>
              </a:rPr>
              <a:t>The failed landing outcomes in drone ship, their booster version and launch site names.</a:t>
            </a:r>
          </a:p>
        </p:txBody>
      </p:sp>
      <p:sp>
        <p:nvSpPr>
          <p:cNvPr id="31" name="TextBox 31"/>
          <p:cNvSpPr txBox="1"/>
          <p:nvPr/>
        </p:nvSpPr>
        <p:spPr>
          <a:xfrm>
            <a:off x="861451" y="405108"/>
            <a:ext cx="286607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EDA withSQL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13</a:t>
            </a:r>
          </a:p>
        </p:txBody>
      </p:sp>
      <p:sp>
        <p:nvSpPr>
          <p:cNvPr id="16" name="TextBox 16"/>
          <p:cNvSpPr txBox="1"/>
          <p:nvPr/>
        </p:nvSpPr>
        <p:spPr>
          <a:xfrm>
            <a:off x="91440" y="154498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393852"/>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24195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4090064"/>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434340" y="1559252"/>
            <a:ext cx="10257625" cy="321130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marked all launch sites, and added map objects such as markers, circles, lines to mark the success or failure of launches for each site on the folium map.</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assigned the feature launch outcomes (failure or success) to class 0 and 1.i.e., 0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for failure, and 1 for success.</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Using the color-labeled marker clusters, we identified which launch sites have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relatively high success rate. </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calculated the distances between a launch site to its proximities. We answered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some question for instance:</a:t>
            </a:r>
          </a:p>
        </p:txBody>
      </p:sp>
      <p:sp>
        <p:nvSpPr>
          <p:cNvPr id="21" name="TextBox 21"/>
          <p:cNvSpPr txBox="1"/>
          <p:nvPr/>
        </p:nvSpPr>
        <p:spPr>
          <a:xfrm>
            <a:off x="548640" y="4812506"/>
            <a:ext cx="62113" cy="397383"/>
          </a:xfrm>
          <a:prstGeom prst="rect">
            <a:avLst/>
          </a:prstGeom>
        </p:spPr>
        <p:txBody>
          <a:bodyPr lIns="0" tIns="0" rIns="0" bIns="0" rtlCol="0" anchor="t">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548640" y="5265134"/>
            <a:ext cx="62113" cy="397383"/>
          </a:xfrm>
          <a:prstGeom prst="rect">
            <a:avLst/>
          </a:prstGeom>
        </p:spPr>
        <p:txBody>
          <a:bodyPr lIns="0" tIns="0" rIns="0" bIns="0" rtlCol="0" anchor="t">
            <a:spAutoFit/>
          </a:bodyPr>
          <a:lstStyle/>
          <a:p>
            <a:pPr algn="l">
              <a:lnSpc>
                <a:spcPts val="3563"/>
              </a:lnSpc>
            </a:pPr>
            <a:r>
              <a:rPr lang="en-US" sz="1439" spc="14">
                <a:solidFill>
                  <a:srgbClr val="90C226"/>
                </a:solidFill>
                <a:latin typeface="IBM Plex Sans Condensed"/>
                <a:ea typeface="IBM Plex Sans Condensed"/>
                <a:cs typeface="IBM Plex Sans Condensed"/>
                <a:sym typeface="IBM Plex Sans Condensed"/>
              </a:rPr>
              <a:t>-</a:t>
            </a:r>
          </a:p>
        </p:txBody>
      </p:sp>
      <p:sp>
        <p:nvSpPr>
          <p:cNvPr id="23" name="TextBox 23"/>
          <p:cNvSpPr txBox="1"/>
          <p:nvPr/>
        </p:nvSpPr>
        <p:spPr>
          <a:xfrm>
            <a:off x="834390" y="4818421"/>
            <a:ext cx="5533644" cy="403860"/>
          </a:xfrm>
          <a:prstGeom prst="rect">
            <a:avLst/>
          </a:prstGeom>
        </p:spPr>
        <p:txBody>
          <a:bodyPr lIns="0" tIns="0" rIns="0" bIns="0" rtlCol="0" anchor="t">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Are launch sites near railways, highways and coastlines.</a:t>
            </a:r>
          </a:p>
        </p:txBody>
      </p:sp>
      <p:sp>
        <p:nvSpPr>
          <p:cNvPr id="24" name="TextBox 24"/>
          <p:cNvSpPr txBox="1"/>
          <p:nvPr/>
        </p:nvSpPr>
        <p:spPr>
          <a:xfrm>
            <a:off x="834390" y="5271049"/>
            <a:ext cx="5429879" cy="403860"/>
          </a:xfrm>
          <a:prstGeom prst="rect">
            <a:avLst/>
          </a:prstGeom>
        </p:spPr>
        <p:txBody>
          <a:bodyPr lIns="0" tIns="0" rIns="0" bIns="0" rtlCol="0" anchor="t">
            <a:spAutoFit/>
          </a:bodyPr>
          <a:lstStyle/>
          <a:p>
            <a:pPr algn="l">
              <a:lnSpc>
                <a:spcPts val="3564"/>
              </a:lnSpc>
            </a:pPr>
            <a:r>
              <a:rPr lang="en-US" sz="1800" spc="18">
                <a:solidFill>
                  <a:srgbClr val="757575"/>
                </a:solidFill>
                <a:latin typeface="IBM Plex Sans Condensed"/>
                <a:ea typeface="IBM Plex Sans Condensed"/>
                <a:cs typeface="IBM Plex Sans Condensed"/>
                <a:sym typeface="IBM Plex Sans Condensed"/>
              </a:rPr>
              <a:t>Do launch sites keep certain distance away from cities.</a:t>
            </a:r>
          </a:p>
        </p:txBody>
      </p:sp>
      <p:sp>
        <p:nvSpPr>
          <p:cNvPr id="25" name="TextBox 25"/>
          <p:cNvSpPr txBox="1"/>
          <p:nvPr/>
        </p:nvSpPr>
        <p:spPr>
          <a:xfrm>
            <a:off x="861451" y="405108"/>
            <a:ext cx="747399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an Interactive Map with Folium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14</a:t>
            </a:r>
          </a:p>
        </p:txBody>
      </p:sp>
      <p:sp>
        <p:nvSpPr>
          <p:cNvPr id="16" name="TextBox 16"/>
          <p:cNvSpPr txBox="1"/>
          <p:nvPr/>
        </p:nvSpPr>
        <p:spPr>
          <a:xfrm>
            <a:off x="91440" y="1711671"/>
            <a:ext cx="200177" cy="1500464"/>
          </a:xfrm>
          <a:prstGeom prst="rect">
            <a:avLst/>
          </a:prstGeom>
        </p:spPr>
        <p:txBody>
          <a:bodyPr lIns="0" tIns="0" rIns="0" bIns="0" rtlCol="0" anchor="t">
            <a:spAutoFit/>
          </a:bodyPr>
          <a:lstStyle/>
          <a:p>
            <a:pPr algn="just">
              <a:lnSpc>
                <a:spcPts val="4039"/>
              </a:lnSpc>
            </a:pPr>
            <a:r>
              <a:rPr lang="en-US" sz="1757">
                <a:solidFill>
                  <a:srgbClr val="90C226"/>
                </a:solidFill>
                <a:latin typeface="Arimo"/>
                <a:ea typeface="Arimo"/>
                <a:cs typeface="Arimo"/>
                <a:sym typeface="Arimo"/>
              </a:rPr>
              <a:t>  </a:t>
            </a:r>
          </a:p>
        </p:txBody>
      </p:sp>
      <p:sp>
        <p:nvSpPr>
          <p:cNvPr id="17" name="TextBox 17"/>
          <p:cNvSpPr txBox="1"/>
          <p:nvPr/>
        </p:nvSpPr>
        <p:spPr>
          <a:xfrm>
            <a:off x="91440" y="373859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064" y="1744990"/>
            <a:ext cx="9030919" cy="2674096"/>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We built an interactive dashboard with Plotly dash We plotted pie charts showing the total launches by a certain sites We plotted scatter graph showing the relationship with Outcome and </a:t>
            </a:r>
          </a:p>
          <a:p>
            <a:pPr algn="l">
              <a:lnSpc>
                <a:spcPts val="1248"/>
              </a:lnSpc>
            </a:pPr>
            <a:r>
              <a:rPr lang="en-US" sz="2202" spc="22">
                <a:solidFill>
                  <a:srgbClr val="3B2F06"/>
                </a:solidFill>
                <a:latin typeface="IBM Plex Sans Condensed"/>
                <a:ea typeface="IBM Plex Sans Condensed"/>
                <a:cs typeface="IBM Plex Sans Condensed"/>
                <a:sym typeface="IBM Plex Sans Condensed"/>
              </a:rPr>
              <a:t>Payload Mass (Kg) for the different booster version.</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Capstone-SpaceX/blob/main/app.py</a:t>
            </a:r>
          </a:p>
        </p:txBody>
      </p:sp>
      <p:sp>
        <p:nvSpPr>
          <p:cNvPr id="19" name="TextBox 19"/>
          <p:cNvSpPr txBox="1"/>
          <p:nvPr/>
        </p:nvSpPr>
        <p:spPr>
          <a:xfrm>
            <a:off x="861451" y="404755"/>
            <a:ext cx="726073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Build a Dashboard with Plotly Dash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15</a:t>
            </a:r>
          </a:p>
        </p:txBody>
      </p:sp>
      <p:sp>
        <p:nvSpPr>
          <p:cNvPr id="16" name="TextBox 16"/>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91440" y="271293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561045"/>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4256751"/>
            <a:ext cx="200177" cy="987638"/>
          </a:xfrm>
          <a:prstGeom prst="rect">
            <a:avLst/>
          </a:prstGeom>
        </p:spPr>
        <p:txBody>
          <a:bodyPr lIns="0" tIns="0" rIns="0" bIns="0" rtlCol="0" anchor="t">
            <a:spAutoFit/>
          </a:bodyPr>
          <a:lstStyle/>
          <a:p>
            <a:pPr algn="just">
              <a:lnSpc>
                <a:spcPts val="4043"/>
              </a:lnSpc>
            </a:pPr>
            <a:r>
              <a:rPr lang="en-US" sz="1757">
                <a:solidFill>
                  <a:srgbClr val="90C226"/>
                </a:solidFill>
                <a:latin typeface="Arimo"/>
                <a:ea typeface="Arimo"/>
                <a:cs typeface="Arimo"/>
                <a:sym typeface="Arimo"/>
              </a:rPr>
              <a:t> </a:t>
            </a:r>
          </a:p>
        </p:txBody>
      </p:sp>
      <p:sp>
        <p:nvSpPr>
          <p:cNvPr id="20" name="TextBox 20"/>
          <p:cNvSpPr txBox="1"/>
          <p:nvPr/>
        </p:nvSpPr>
        <p:spPr>
          <a:xfrm>
            <a:off x="434064" y="1878340"/>
            <a:ext cx="9458535" cy="3724894"/>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loaded the data using numpyand pandas, transformed the data, split our data into training and testing.</a:t>
            </a:r>
          </a:p>
          <a:p>
            <a:pPr algn="l">
              <a:lnSpc>
                <a:spcPts val="5447"/>
              </a:lnSpc>
            </a:pPr>
            <a:r>
              <a:rPr lang="en-US" sz="2202" spc="22">
                <a:solidFill>
                  <a:srgbClr val="3B2F06"/>
                </a:solidFill>
                <a:latin typeface="IBM Plex Sans Condensed"/>
                <a:ea typeface="IBM Plex Sans Condensed"/>
                <a:cs typeface="IBM Plex Sans Condensed"/>
                <a:sym typeface="IBM Plex Sans Condensed"/>
              </a:rPr>
              <a:t>We built different machine learning models and tune different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hyperparameters using GridSearchCV.</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used accuracy as the metric for our model, improved the model using </a:t>
            </a:r>
          </a:p>
          <a:p>
            <a:pPr algn="l">
              <a:lnSpc>
                <a:spcPts val="1101"/>
              </a:lnSpc>
            </a:pPr>
            <a:r>
              <a:rPr lang="en-US" sz="2202" spc="22">
                <a:solidFill>
                  <a:srgbClr val="3B2F06"/>
                </a:solidFill>
                <a:latin typeface="IBM Plex Sans Condensed"/>
                <a:ea typeface="IBM Plex Sans Condensed"/>
                <a:cs typeface="IBM Plex Sans Condensed"/>
                <a:sym typeface="IBM Plex Sans Condensed"/>
              </a:rPr>
              <a:t>feature engineering and algorithm tuning.</a:t>
            </a:r>
          </a:p>
          <a:p>
            <a:pPr algn="l">
              <a:lnSpc>
                <a:spcPts val="5505"/>
              </a:lnSpc>
            </a:pPr>
            <a:r>
              <a:rPr lang="en-US" sz="2202" spc="22">
                <a:solidFill>
                  <a:srgbClr val="3B2F06"/>
                </a:solidFill>
                <a:latin typeface="IBM Plex Sans Condensed"/>
                <a:ea typeface="IBM Plex Sans Condensed"/>
                <a:cs typeface="IBM Plex Sans Condensed"/>
                <a:sym typeface="IBM Plex Sans Condensed"/>
              </a:rPr>
              <a:t>We found the best performing classification model.</a:t>
            </a:r>
          </a:p>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link to the notebook is </a:t>
            </a:r>
            <a:r>
              <a:rPr lang="en-US" sz="2202" spc="22">
                <a:solidFill>
                  <a:srgbClr val="1C7DDB"/>
                </a:solidFill>
                <a:latin typeface="IBM Plex Sans Condensed"/>
                <a:ea typeface="IBM Plex Sans Condensed"/>
                <a:cs typeface="IBM Plex Sans Condensed"/>
                <a:sym typeface="IBM Plex Sans Condensed"/>
              </a:rPr>
              <a:t>https://github.com/chuksoo/IBM-Data-Science- Capstone-SpaceX/blob/main/Machine%20Learning%20Prediction.ipynb</a:t>
            </a:r>
          </a:p>
        </p:txBody>
      </p:sp>
      <p:sp>
        <p:nvSpPr>
          <p:cNvPr id="21" name="TextBox 21"/>
          <p:cNvSpPr txBox="1"/>
          <p:nvPr/>
        </p:nvSpPr>
        <p:spPr>
          <a:xfrm>
            <a:off x="861451" y="404755"/>
            <a:ext cx="68626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Predictive Analysis (Classification)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32564" y="1751609"/>
            <a:ext cx="99841" cy="1489558"/>
          </a:xfrm>
          <a:prstGeom prst="rect">
            <a:avLst/>
          </a:prstGeom>
        </p:spPr>
        <p:txBody>
          <a:bodyPr lIns="0" tIns="0" rIns="0" bIns="0" rtlCol="0" anchor="t">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id="16" name="TextBox 16"/>
          <p:cNvSpPr txBox="1"/>
          <p:nvPr/>
        </p:nvSpPr>
        <p:spPr>
          <a:xfrm>
            <a:off x="1161164" y="1726702"/>
            <a:ext cx="4966611" cy="1490682"/>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Exploratory data analysis results Interactive analytics demo in screenshots Predictive analysis results</a:t>
            </a:r>
          </a:p>
        </p:txBody>
      </p:sp>
      <p:sp>
        <p:nvSpPr>
          <p:cNvPr id="17" name="TextBox 17"/>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16</a:t>
            </a:r>
          </a:p>
        </p:txBody>
      </p:sp>
      <p:sp>
        <p:nvSpPr>
          <p:cNvPr id="18" name="TextBox 18"/>
          <p:cNvSpPr txBox="1"/>
          <p:nvPr/>
        </p:nvSpPr>
        <p:spPr>
          <a:xfrm>
            <a:off x="861451" y="405108"/>
            <a:ext cx="145885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205484" y="2954274"/>
            <a:ext cx="9676638" cy="2504694"/>
          </a:xfrm>
          <a:custGeom>
            <a:avLst/>
            <a:gdLst/>
            <a:ahLst/>
            <a:cxnLst/>
            <a:rect l="l" t="t" r="r" b="b"/>
            <a:pathLst>
              <a:path w="9676638" h="2504694">
                <a:moveTo>
                  <a:pt x="0" y="0"/>
                </a:moveTo>
                <a:lnTo>
                  <a:pt x="9676638" y="0"/>
                </a:lnTo>
                <a:lnTo>
                  <a:pt x="9676638" y="2504694"/>
                </a:lnTo>
                <a:lnTo>
                  <a:pt x="0" y="250469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18</a:t>
            </a:r>
          </a:p>
        </p:txBody>
      </p:sp>
      <p:sp>
        <p:nvSpPr>
          <p:cNvPr id="17" name="TextBox 17"/>
          <p:cNvSpPr txBox="1"/>
          <p:nvPr/>
        </p:nvSpPr>
        <p:spPr>
          <a:xfrm>
            <a:off x="1690049"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2032949" y="2110111"/>
            <a:ext cx="9484243"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From the plot, we found that the larger the flight amount at a launch site, the greater the success rate at a launch site.</a:t>
            </a:r>
          </a:p>
        </p:txBody>
      </p:sp>
      <p:sp>
        <p:nvSpPr>
          <p:cNvPr id="19" name="TextBox 19"/>
          <p:cNvSpPr txBox="1"/>
          <p:nvPr/>
        </p:nvSpPr>
        <p:spPr>
          <a:xfrm>
            <a:off x="861451" y="405108"/>
            <a:ext cx="61200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LaunchSite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481332" y="3179826"/>
            <a:ext cx="6872468" cy="2406396"/>
          </a:xfrm>
          <a:custGeom>
            <a:avLst/>
            <a:gdLst/>
            <a:ahLst/>
            <a:cxnLst/>
            <a:rect l="l" t="t" r="r" b="b"/>
            <a:pathLst>
              <a:path w="6872468" h="2406396">
                <a:moveTo>
                  <a:pt x="0" y="0"/>
                </a:moveTo>
                <a:lnTo>
                  <a:pt x="6872468" y="0"/>
                </a:lnTo>
                <a:lnTo>
                  <a:pt x="6872468" y="2406396"/>
                </a:lnTo>
                <a:lnTo>
                  <a:pt x="0" y="2406396"/>
                </a:lnTo>
                <a:lnTo>
                  <a:pt x="0" y="0"/>
                </a:lnTo>
                <a:close/>
              </a:path>
            </a:pathLst>
          </a:custGeom>
          <a:blipFill>
            <a:blip r:embed="rId2"/>
            <a:stretch>
              <a:fillRect/>
            </a:stretch>
          </a:blipFill>
        </p:spPr>
      </p:sp>
      <p:sp>
        <p:nvSpPr>
          <p:cNvPr id="15" name="Freeform 15"/>
          <p:cNvSpPr/>
          <p:nvPr/>
        </p:nvSpPr>
        <p:spPr>
          <a:xfrm>
            <a:off x="4680204" y="1071372"/>
            <a:ext cx="6877040" cy="1972056"/>
          </a:xfrm>
          <a:custGeom>
            <a:avLst/>
            <a:gdLst/>
            <a:ahLst/>
            <a:cxnLst/>
            <a:rect l="l" t="t" r="r" b="b"/>
            <a:pathLst>
              <a:path w="6877040" h="1972056">
                <a:moveTo>
                  <a:pt x="0" y="0"/>
                </a:moveTo>
                <a:lnTo>
                  <a:pt x="6877040" y="0"/>
                </a:lnTo>
                <a:lnTo>
                  <a:pt x="6877040" y="1972056"/>
                </a:lnTo>
                <a:lnTo>
                  <a:pt x="0" y="1972056"/>
                </a:lnTo>
                <a:lnTo>
                  <a:pt x="0" y="0"/>
                </a:lnTo>
                <a:close/>
              </a:path>
            </a:pathLst>
          </a:custGeom>
          <a:blipFill>
            <a:blip r:embed="rId3"/>
            <a:stretch>
              <a:fillRect/>
            </a:stretch>
          </a:blipFill>
        </p:spPr>
      </p:sp>
      <p:sp>
        <p:nvSpPr>
          <p:cNvPr id="16" name="TextBox 16"/>
          <p:cNvSpPr txBox="1"/>
          <p:nvPr/>
        </p:nvSpPr>
        <p:spPr>
          <a:xfrm>
            <a:off x="726443" y="1445104"/>
            <a:ext cx="2113264" cy="891073"/>
          </a:xfrm>
          <a:prstGeom prst="rect">
            <a:avLst/>
          </a:prstGeom>
        </p:spPr>
        <p:txBody>
          <a:bodyPr lIns="0" tIns="0" rIns="0" bIns="0" rtlCol="0" anchor="t">
            <a:spAutoFit/>
          </a:bodyPr>
          <a:lstStyle/>
          <a:p>
            <a:pPr algn="l">
              <a:lnSpc>
                <a:spcPts val="3457"/>
              </a:lnSpc>
            </a:pPr>
            <a:r>
              <a:rPr lang="en-US" sz="3197" spc="31">
                <a:solidFill>
                  <a:srgbClr val="0B49CB"/>
                </a:solidFill>
                <a:latin typeface="IBM Plex Sans Condensed"/>
                <a:ea typeface="IBM Plex Sans Condensed"/>
                <a:cs typeface="IBM Plex Sans Condensed"/>
                <a:sym typeface="IBM Plex Sans Condensed"/>
              </a:rPr>
              <a:t>Payload vs. Launch Site</a:t>
            </a:r>
          </a:p>
        </p:txBody>
      </p:sp>
      <p:sp>
        <p:nvSpPr>
          <p:cNvPr id="17" name="TextBox 17"/>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2</a:t>
            </a:r>
          </a:p>
        </p:txBody>
      </p:sp>
      <p:sp>
        <p:nvSpPr>
          <p:cNvPr id="16" name="TextBox 16"/>
          <p:cNvSpPr txBox="1"/>
          <p:nvPr/>
        </p:nvSpPr>
        <p:spPr>
          <a:xfrm>
            <a:off x="1050141" y="2057514"/>
            <a:ext cx="99841" cy="3029255"/>
          </a:xfrm>
          <a:prstGeom prst="rect">
            <a:avLst/>
          </a:prstGeom>
        </p:spPr>
        <p:txBody>
          <a:bodyPr lIns="0" tIns="0" rIns="0" bIns="0" rtlCol="0" anchor="t">
            <a:spAutoFit/>
          </a:bodyPr>
          <a:lstStyle/>
          <a:p>
            <a:pPr algn="just">
              <a:lnSpc>
                <a:spcPts val="4040"/>
              </a:lnSpc>
            </a:pPr>
            <a:r>
              <a:rPr lang="en-US" sz="2202" spc="-17">
                <a:solidFill>
                  <a:srgbClr val="3B2F06"/>
                </a:solidFill>
                <a:latin typeface="IBM Plex Sans Condensed"/>
                <a:ea typeface="IBM Plex Sans Condensed"/>
                <a:cs typeface="IBM Plex Sans Condensed"/>
                <a:sym typeface="IBM Plex Sans Condensed"/>
              </a:rPr>
              <a:t>• • • • • •</a:t>
            </a:r>
          </a:p>
        </p:txBody>
      </p:sp>
      <p:sp>
        <p:nvSpPr>
          <p:cNvPr id="17" name="TextBox 17"/>
          <p:cNvSpPr txBox="1"/>
          <p:nvPr/>
        </p:nvSpPr>
        <p:spPr>
          <a:xfrm>
            <a:off x="1278617" y="2032606"/>
            <a:ext cx="2333920" cy="3030379"/>
          </a:xfrm>
          <a:prstGeom prst="rect">
            <a:avLst/>
          </a:prstGeom>
        </p:spPr>
        <p:txBody>
          <a:bodyPr lIns="0" tIns="0" rIns="0" bIns="0" rtlCol="0" anchor="t">
            <a:spAutoFit/>
          </a:bodyPr>
          <a:lstStyle/>
          <a:p>
            <a:pPr algn="l">
              <a:lnSpc>
                <a:spcPts val="4040"/>
              </a:lnSpc>
            </a:pPr>
            <a:r>
              <a:rPr lang="en-US" sz="2202" spc="22">
                <a:solidFill>
                  <a:srgbClr val="3B2F06"/>
                </a:solidFill>
                <a:latin typeface="IBM Plex Sans Condensed"/>
                <a:ea typeface="IBM Plex Sans Condensed"/>
                <a:cs typeface="IBM Plex Sans Condensed"/>
                <a:sym typeface="IBM Plex Sans Condensed"/>
              </a:rPr>
              <a:t>Executive Summary Introduction Methodology Results Conclusion Appendix</a:t>
            </a:r>
          </a:p>
        </p:txBody>
      </p:sp>
      <p:sp>
        <p:nvSpPr>
          <p:cNvPr id="18" name="TextBox 18"/>
          <p:cNvSpPr txBox="1"/>
          <p:nvPr/>
        </p:nvSpPr>
        <p:spPr>
          <a:xfrm>
            <a:off x="861451" y="404755"/>
            <a:ext cx="146787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968240" y="2244090"/>
            <a:ext cx="6580632" cy="3439668"/>
          </a:xfrm>
          <a:custGeom>
            <a:avLst/>
            <a:gdLst/>
            <a:ahLst/>
            <a:cxnLst/>
            <a:rect l="l" t="t" r="r" b="b"/>
            <a:pathLst>
              <a:path w="6580632" h="3439668">
                <a:moveTo>
                  <a:pt x="0" y="0"/>
                </a:moveTo>
                <a:lnTo>
                  <a:pt x="6580632" y="0"/>
                </a:lnTo>
                <a:lnTo>
                  <a:pt x="6580632" y="3439668"/>
                </a:lnTo>
                <a:lnTo>
                  <a:pt x="0" y="3439668"/>
                </a:lnTo>
                <a:lnTo>
                  <a:pt x="0" y="0"/>
                </a:lnTo>
                <a:close/>
              </a:path>
            </a:pathLst>
          </a:custGeom>
          <a:blipFill>
            <a:blip r:embed="rId2"/>
            <a:stretch>
              <a:fillRect/>
            </a:stretch>
          </a:blipFill>
        </p:spPr>
      </p:sp>
      <p:sp>
        <p:nvSpPr>
          <p:cNvPr id="15" name="TextBox 15"/>
          <p:cNvSpPr txBox="1"/>
          <p:nvPr/>
        </p:nvSpPr>
        <p:spPr>
          <a:xfrm>
            <a:off x="734911" y="524313"/>
            <a:ext cx="5468626"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Success Rate vs. Orbit Type</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20</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064" y="1835477"/>
            <a:ext cx="3450260" cy="1336834"/>
          </a:xfrm>
          <a:prstGeom prst="rect">
            <a:avLst/>
          </a:prstGeom>
        </p:spPr>
        <p:txBody>
          <a:bodyPr lIns="0" tIns="0" rIns="0" bIns="0" rtlCol="0" anchor="t">
            <a:spAutoFit/>
          </a:bodyPr>
          <a:lstStyle/>
          <a:p>
            <a:pPr algn="just">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see that ES-L1, GEO, HEO, SSO, VLEO had the most success rate.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342644" y="3529584"/>
            <a:ext cx="8263890" cy="2104644"/>
          </a:xfrm>
          <a:custGeom>
            <a:avLst/>
            <a:gdLst/>
            <a:ahLst/>
            <a:cxnLst/>
            <a:rect l="l" t="t" r="r" b="b"/>
            <a:pathLst>
              <a:path w="8263890" h="2104644">
                <a:moveTo>
                  <a:pt x="0" y="0"/>
                </a:moveTo>
                <a:lnTo>
                  <a:pt x="8263890" y="0"/>
                </a:lnTo>
                <a:lnTo>
                  <a:pt x="8263890" y="2104644"/>
                </a:lnTo>
                <a:lnTo>
                  <a:pt x="0" y="210464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21</a:t>
            </a:r>
          </a:p>
        </p:txBody>
      </p:sp>
      <p:sp>
        <p:nvSpPr>
          <p:cNvPr id="17" name="TextBox 17"/>
          <p:cNvSpPr txBox="1"/>
          <p:nvPr/>
        </p:nvSpPr>
        <p:spPr>
          <a:xfrm>
            <a:off x="91440" y="210854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2122818"/>
            <a:ext cx="10245366" cy="1001535"/>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plot below shows the Flight Number vs. Orbit type. We observe that in the LEO orbit, success is related to the number of flights whereas in the GTO orbit, there is no relationship between flight number and the orbit. </a:t>
            </a:r>
          </a:p>
        </p:txBody>
      </p:sp>
      <p:sp>
        <p:nvSpPr>
          <p:cNvPr id="19" name="TextBox 19"/>
          <p:cNvSpPr txBox="1"/>
          <p:nvPr/>
        </p:nvSpPr>
        <p:spPr>
          <a:xfrm>
            <a:off x="861451" y="405108"/>
            <a:ext cx="59139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Flight Number vs. Orbit Type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146810" y="3429000"/>
            <a:ext cx="9082278" cy="2095500"/>
          </a:xfrm>
          <a:custGeom>
            <a:avLst/>
            <a:gdLst/>
            <a:ahLst/>
            <a:cxnLst/>
            <a:rect l="l" t="t" r="r" b="b"/>
            <a:pathLst>
              <a:path w="9082278" h="2095500">
                <a:moveTo>
                  <a:pt x="0" y="0"/>
                </a:moveTo>
                <a:lnTo>
                  <a:pt x="9082278" y="0"/>
                </a:lnTo>
                <a:lnTo>
                  <a:pt x="9082278" y="2095500"/>
                </a:lnTo>
                <a:lnTo>
                  <a:pt x="0" y="2095500"/>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22</a:t>
            </a:r>
          </a:p>
        </p:txBody>
      </p:sp>
      <p:sp>
        <p:nvSpPr>
          <p:cNvPr id="17" name="TextBox 17"/>
          <p:cNvSpPr txBox="1"/>
          <p:nvPr/>
        </p:nvSpPr>
        <p:spPr>
          <a:xfrm>
            <a:off x="1594799"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1937699" y="2110111"/>
            <a:ext cx="10034911"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can observe that with heavy payloads, the successful landing are more for PO, LEO and ISS orbits.</a:t>
            </a:r>
          </a:p>
        </p:txBody>
      </p:sp>
      <p:sp>
        <p:nvSpPr>
          <p:cNvPr id="19" name="TextBox 19"/>
          <p:cNvSpPr txBox="1"/>
          <p:nvPr/>
        </p:nvSpPr>
        <p:spPr>
          <a:xfrm>
            <a:off x="861451" y="405108"/>
            <a:ext cx="45986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Payload vs. OrbitType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4712970" y="1935480"/>
            <a:ext cx="6304026" cy="3602726"/>
          </a:xfrm>
          <a:custGeom>
            <a:avLst/>
            <a:gdLst/>
            <a:ahLst/>
            <a:cxnLst/>
            <a:rect l="l" t="t" r="r" b="b"/>
            <a:pathLst>
              <a:path w="6304026" h="3602726">
                <a:moveTo>
                  <a:pt x="0" y="0"/>
                </a:moveTo>
                <a:lnTo>
                  <a:pt x="6304026" y="0"/>
                </a:lnTo>
                <a:lnTo>
                  <a:pt x="6304026" y="3602726"/>
                </a:lnTo>
                <a:lnTo>
                  <a:pt x="0" y="3602726"/>
                </a:lnTo>
                <a:lnTo>
                  <a:pt x="0" y="0"/>
                </a:lnTo>
                <a:close/>
              </a:path>
            </a:pathLst>
          </a:custGeom>
          <a:blipFill>
            <a:blip r:embed="rId2"/>
            <a:stretch>
              <a:fillRect/>
            </a:stretch>
          </a:blipFill>
        </p:spPr>
      </p:sp>
      <p:sp>
        <p:nvSpPr>
          <p:cNvPr id="15" name="TextBox 15"/>
          <p:cNvSpPr txBox="1"/>
          <p:nvPr/>
        </p:nvSpPr>
        <p:spPr>
          <a:xfrm>
            <a:off x="734911" y="524313"/>
            <a:ext cx="5726240"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Launch Success Yearly Trend</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23</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35477"/>
            <a:ext cx="3167872" cy="1336834"/>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From the plot, we can observe that success rate since 2013 kept on increasing till 2020.</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295138" y="2196846"/>
            <a:ext cx="6253734" cy="3534156"/>
          </a:xfrm>
          <a:custGeom>
            <a:avLst/>
            <a:gdLst/>
            <a:ahLst/>
            <a:cxnLst/>
            <a:rect l="l" t="t" r="r" b="b"/>
            <a:pathLst>
              <a:path w="6253734" h="3534156">
                <a:moveTo>
                  <a:pt x="0" y="0"/>
                </a:moveTo>
                <a:lnTo>
                  <a:pt x="6253734" y="0"/>
                </a:lnTo>
                <a:lnTo>
                  <a:pt x="6253734" y="3534156"/>
                </a:lnTo>
                <a:lnTo>
                  <a:pt x="0" y="3534156"/>
                </a:lnTo>
                <a:lnTo>
                  <a:pt x="0" y="0"/>
                </a:lnTo>
                <a:close/>
              </a:path>
            </a:pathLst>
          </a:custGeom>
          <a:blipFill>
            <a:blip r:embed="rId2"/>
            <a:stretch>
              <a:fillRect/>
            </a:stretch>
          </a:blipFill>
        </p:spPr>
      </p:sp>
      <p:sp>
        <p:nvSpPr>
          <p:cNvPr id="15" name="TextBox 15"/>
          <p:cNvSpPr txBox="1"/>
          <p:nvPr/>
        </p:nvSpPr>
        <p:spPr>
          <a:xfrm>
            <a:off x="734911" y="553260"/>
            <a:ext cx="4552912"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 Names</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24</a:t>
            </a:r>
          </a:p>
        </p:txBody>
      </p:sp>
      <p:sp>
        <p:nvSpPr>
          <p:cNvPr id="17" name="TextBox 17"/>
          <p:cNvSpPr txBox="1"/>
          <p:nvPr/>
        </p:nvSpPr>
        <p:spPr>
          <a:xfrm>
            <a:off x="91440" y="182120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35477"/>
            <a:ext cx="3531508" cy="1336815"/>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We used the key word DISTINCTto show only unique launch sites from the SpaceX data.</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867166" y="1626108"/>
            <a:ext cx="10028672" cy="2907792"/>
          </a:xfrm>
          <a:custGeom>
            <a:avLst/>
            <a:gdLst/>
            <a:ahLst/>
            <a:cxnLst/>
            <a:rect l="l" t="t" r="r" b="b"/>
            <a:pathLst>
              <a:path w="10028672" h="2907792">
                <a:moveTo>
                  <a:pt x="0" y="0"/>
                </a:moveTo>
                <a:lnTo>
                  <a:pt x="10028672" y="0"/>
                </a:lnTo>
                <a:lnTo>
                  <a:pt x="10028672" y="2907792"/>
                </a:lnTo>
                <a:lnTo>
                  <a:pt x="0" y="290779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25</a:t>
            </a:r>
          </a:p>
        </p:txBody>
      </p:sp>
      <p:sp>
        <p:nvSpPr>
          <p:cNvPr id="17" name="TextBox 17"/>
          <p:cNvSpPr txBox="1"/>
          <p:nvPr/>
        </p:nvSpPr>
        <p:spPr>
          <a:xfrm>
            <a:off x="91440" y="494255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4956820"/>
            <a:ext cx="9397184"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query above to display 5 records where launch sites begin with `CCA`</a:t>
            </a:r>
          </a:p>
        </p:txBody>
      </p:sp>
      <p:sp>
        <p:nvSpPr>
          <p:cNvPr id="19" name="TextBox 19"/>
          <p:cNvSpPr txBox="1"/>
          <p:nvPr/>
        </p:nvSpPr>
        <p:spPr>
          <a:xfrm>
            <a:off x="861451" y="404755"/>
            <a:ext cx="738105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Names Begin with 'CCA'</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1859290" y="2833126"/>
            <a:ext cx="7415012" cy="2942072"/>
          </a:xfrm>
          <a:custGeom>
            <a:avLst/>
            <a:gdLst/>
            <a:ahLst/>
            <a:cxnLst/>
            <a:rect l="l" t="t" r="r" b="b"/>
            <a:pathLst>
              <a:path w="7415012" h="2942072">
                <a:moveTo>
                  <a:pt x="0" y="0"/>
                </a:moveTo>
                <a:lnTo>
                  <a:pt x="7415012" y="0"/>
                </a:lnTo>
                <a:lnTo>
                  <a:pt x="7415012" y="2942072"/>
                </a:lnTo>
                <a:lnTo>
                  <a:pt x="0" y="294207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26</a:t>
            </a:r>
          </a:p>
        </p:txBody>
      </p:sp>
      <p:sp>
        <p:nvSpPr>
          <p:cNvPr id="17" name="TextBox 17"/>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78340"/>
            <a:ext cx="9058989" cy="66622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calculated the total payload carried by boosters from NASA as 45596 using the query below</a:t>
            </a:r>
          </a:p>
        </p:txBody>
      </p:sp>
      <p:sp>
        <p:nvSpPr>
          <p:cNvPr id="19" name="TextBox 19"/>
          <p:cNvSpPr txBox="1"/>
          <p:nvPr/>
        </p:nvSpPr>
        <p:spPr>
          <a:xfrm>
            <a:off x="861451" y="404755"/>
            <a:ext cx="393462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Total Payload Mass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405628" y="2218182"/>
            <a:ext cx="6019800" cy="2418588"/>
          </a:xfrm>
          <a:custGeom>
            <a:avLst/>
            <a:gdLst/>
            <a:ahLst/>
            <a:cxnLst/>
            <a:rect l="l" t="t" r="r" b="b"/>
            <a:pathLst>
              <a:path w="6019800" h="2418588">
                <a:moveTo>
                  <a:pt x="0" y="0"/>
                </a:moveTo>
                <a:lnTo>
                  <a:pt x="6019800" y="0"/>
                </a:lnTo>
                <a:lnTo>
                  <a:pt x="6019800" y="2418588"/>
                </a:lnTo>
                <a:lnTo>
                  <a:pt x="0" y="2418588"/>
                </a:lnTo>
                <a:lnTo>
                  <a:pt x="0" y="0"/>
                </a:lnTo>
                <a:close/>
              </a:path>
            </a:pathLst>
          </a:custGeom>
          <a:blipFill>
            <a:blip r:embed="rId2"/>
            <a:stretch>
              <a:fillRect/>
            </a:stretch>
          </a:blipFill>
        </p:spPr>
      </p:sp>
      <p:sp>
        <p:nvSpPr>
          <p:cNvPr id="15" name="TextBox 15"/>
          <p:cNvSpPr txBox="1"/>
          <p:nvPr/>
        </p:nvSpPr>
        <p:spPr>
          <a:xfrm>
            <a:off x="740369" y="682695"/>
            <a:ext cx="2926261" cy="1523314"/>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Average Payload Mass by F9 v1.1</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303030"/>
                </a:solidFill>
                <a:latin typeface="Trebuchet MS"/>
                <a:ea typeface="Trebuchet MS"/>
                <a:cs typeface="Trebuchet MS"/>
                <a:sym typeface="Trebuchet MS"/>
              </a:rPr>
              <a:t>27</a:t>
            </a:r>
          </a:p>
        </p:txBody>
      </p:sp>
      <p:sp>
        <p:nvSpPr>
          <p:cNvPr id="17" name="TextBox 17"/>
          <p:cNvSpPr txBox="1"/>
          <p:nvPr/>
        </p:nvSpPr>
        <p:spPr>
          <a:xfrm>
            <a:off x="91440" y="2481586"/>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434340" y="2500655"/>
            <a:ext cx="3060973" cy="1204989"/>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calculated the average payload mass carried by booster version F9 v1.1 as 2928.4</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295138" y="2716530"/>
            <a:ext cx="6253734" cy="2494778"/>
          </a:xfrm>
          <a:custGeom>
            <a:avLst/>
            <a:gdLst/>
            <a:ahLst/>
            <a:cxnLst/>
            <a:rect l="l" t="t" r="r" b="b"/>
            <a:pathLst>
              <a:path w="6253734" h="2494778">
                <a:moveTo>
                  <a:pt x="0" y="0"/>
                </a:moveTo>
                <a:lnTo>
                  <a:pt x="6253734" y="0"/>
                </a:lnTo>
                <a:lnTo>
                  <a:pt x="6253734" y="2494778"/>
                </a:lnTo>
                <a:lnTo>
                  <a:pt x="0" y="2494778"/>
                </a:lnTo>
                <a:lnTo>
                  <a:pt x="0" y="0"/>
                </a:lnTo>
                <a:close/>
              </a:path>
            </a:pathLst>
          </a:custGeom>
          <a:blipFill>
            <a:blip r:embed="rId2"/>
            <a:stretch>
              <a:fillRect/>
            </a:stretch>
          </a:blipFill>
        </p:spPr>
      </p:sp>
      <p:sp>
        <p:nvSpPr>
          <p:cNvPr id="15" name="TextBox 15"/>
          <p:cNvSpPr txBox="1"/>
          <p:nvPr/>
        </p:nvSpPr>
        <p:spPr>
          <a:xfrm>
            <a:off x="734911" y="524313"/>
            <a:ext cx="7470877" cy="617220"/>
          </a:xfrm>
          <a:prstGeom prst="rect">
            <a:avLst/>
          </a:prstGeom>
        </p:spPr>
        <p:txBody>
          <a:bodyPr lIns="0" tIns="0" rIns="0" bIns="0" rtlCol="0" anchor="t">
            <a:spAutoFit/>
          </a:bodyPr>
          <a:lstStyle/>
          <a:p>
            <a:pPr algn="l">
              <a:lnSpc>
                <a:spcPts val="5040"/>
              </a:lnSpc>
            </a:pPr>
            <a:r>
              <a:rPr lang="en-US" sz="3600" spc="36">
                <a:solidFill>
                  <a:srgbClr val="0B49CB"/>
                </a:solidFill>
                <a:latin typeface="IBM Plex Sans Condensed"/>
                <a:ea typeface="IBM Plex Sans Condensed"/>
                <a:cs typeface="IBM Plex Sans Condensed"/>
                <a:sym typeface="IBM Plex Sans Condensed"/>
              </a:rPr>
              <a:t>First Successful Ground Landing Date</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28</a:t>
            </a:r>
          </a:p>
        </p:txBody>
      </p:sp>
      <p:sp>
        <p:nvSpPr>
          <p:cNvPr id="17" name="TextBox 17"/>
          <p:cNvSpPr txBox="1"/>
          <p:nvPr/>
        </p:nvSpPr>
        <p:spPr>
          <a:xfrm>
            <a:off x="91440" y="1831410"/>
            <a:ext cx="163963" cy="254756"/>
          </a:xfrm>
          <a:prstGeom prst="rect">
            <a:avLst/>
          </a:prstGeom>
        </p:spPr>
        <p:txBody>
          <a:bodyPr lIns="0" tIns="0" rIns="0" bIns="0" rtlCol="0" anchor="t">
            <a:spAutoFit/>
          </a:bodyPr>
          <a:lstStyle/>
          <a:p>
            <a:pPr algn="l">
              <a:lnSpc>
                <a:spcPts val="2015"/>
              </a:lnSpc>
            </a:pPr>
            <a:r>
              <a:rPr lang="en-US" sz="1439">
                <a:solidFill>
                  <a:srgbClr val="90C226"/>
                </a:solidFill>
                <a:latin typeface="Arimo"/>
                <a:ea typeface="Arimo"/>
                <a:cs typeface="Arimo"/>
                <a:sym typeface="Arimo"/>
              </a:rPr>
              <a:t></a:t>
            </a:r>
          </a:p>
        </p:txBody>
      </p:sp>
      <p:sp>
        <p:nvSpPr>
          <p:cNvPr id="18" name="TextBox 18"/>
          <p:cNvSpPr txBox="1"/>
          <p:nvPr/>
        </p:nvSpPr>
        <p:spPr>
          <a:xfrm>
            <a:off x="434340" y="1834810"/>
            <a:ext cx="3568513" cy="1093470"/>
          </a:xfrm>
          <a:prstGeom prst="rect">
            <a:avLst/>
          </a:prstGeom>
        </p:spPr>
        <p:txBody>
          <a:bodyPr lIns="0" tIns="0" rIns="0" bIns="0" rtlCol="0" anchor="t">
            <a:spAutoFit/>
          </a:bodyPr>
          <a:lstStyle/>
          <a:p>
            <a:pPr algn="l">
              <a:lnSpc>
                <a:spcPts val="2160"/>
              </a:lnSpc>
            </a:pPr>
            <a:r>
              <a:rPr lang="en-US" sz="1800" spc="18">
                <a:solidFill>
                  <a:srgbClr val="404040"/>
                </a:solidFill>
                <a:latin typeface="IBM Plex Sans Condensed"/>
                <a:ea typeface="IBM Plex Sans Condensed"/>
                <a:cs typeface="IBM Plex Sans Condensed"/>
                <a:sym typeface="IBM Plex Sans Condensed"/>
              </a:rPr>
              <a:t>We observed that the dates of the first successful landing outcome on ground pad was 22ndDecember 2015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643128" y="1783080"/>
            <a:ext cx="6253734" cy="4283964"/>
          </a:xfrm>
          <a:custGeom>
            <a:avLst/>
            <a:gdLst/>
            <a:ahLst/>
            <a:cxnLst/>
            <a:rect l="l" t="t" r="r" b="b"/>
            <a:pathLst>
              <a:path w="6253734" h="4283964">
                <a:moveTo>
                  <a:pt x="0" y="0"/>
                </a:moveTo>
                <a:lnTo>
                  <a:pt x="6253734" y="0"/>
                </a:lnTo>
                <a:lnTo>
                  <a:pt x="6253734" y="4283964"/>
                </a:lnTo>
                <a:lnTo>
                  <a:pt x="0" y="4283964"/>
                </a:lnTo>
                <a:lnTo>
                  <a:pt x="0" y="0"/>
                </a:lnTo>
                <a:close/>
              </a:path>
            </a:pathLst>
          </a:custGeom>
          <a:blipFill>
            <a:blip r:embed="rId2"/>
            <a:stretch>
              <a:fillRect/>
            </a:stretch>
          </a:blipFill>
        </p:spPr>
      </p:sp>
      <p:sp>
        <p:nvSpPr>
          <p:cNvPr id="15" name="TextBox 15"/>
          <p:cNvSpPr txBox="1"/>
          <p:nvPr/>
        </p:nvSpPr>
        <p:spPr>
          <a:xfrm>
            <a:off x="734911" y="391725"/>
            <a:ext cx="10792225"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Successful Drone Ship Landing with Payload between 4000 and 6000</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29</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621068" y="1845021"/>
            <a:ext cx="3565007" cy="2424189"/>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the WHEREclause to filter for boosters which have successfully landed on drone ship and applied the AND condition to determine successful landing with payload mass greater than 4000 but less than 6000</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11304813" y="6443053"/>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3</a:t>
            </a:r>
          </a:p>
        </p:txBody>
      </p:sp>
      <p:sp>
        <p:nvSpPr>
          <p:cNvPr id="16" name="TextBox 16"/>
          <p:cNvSpPr txBox="1"/>
          <p:nvPr/>
        </p:nvSpPr>
        <p:spPr>
          <a:xfrm>
            <a:off x="861451" y="1493691"/>
            <a:ext cx="90583" cy="327812"/>
          </a:xfrm>
          <a:prstGeom prst="rect">
            <a:avLst/>
          </a:prstGeom>
        </p:spPr>
        <p:txBody>
          <a:bodyPr lIns="0" tIns="0" rIns="0" bIns="0" rtlCol="0" anchor="t">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id="17" name="TextBox 17"/>
          <p:cNvSpPr txBox="1"/>
          <p:nvPr/>
        </p:nvSpPr>
        <p:spPr>
          <a:xfrm>
            <a:off x="861451" y="4611033"/>
            <a:ext cx="90583" cy="327812"/>
          </a:xfrm>
          <a:prstGeom prst="rect">
            <a:avLst/>
          </a:prstGeom>
        </p:spPr>
        <p:txBody>
          <a:bodyPr lIns="0" tIns="0" rIns="0" bIns="0" rtlCol="0" anchor="t">
            <a:spAutoFit/>
          </a:bodyPr>
          <a:lstStyle/>
          <a:p>
            <a:pPr algn="l">
              <a:lnSpc>
                <a:spcPts val="2797"/>
              </a:lnSpc>
            </a:pPr>
            <a:r>
              <a:rPr lang="en-US" sz="1997" spc="-15">
                <a:solidFill>
                  <a:srgbClr val="3B2F06"/>
                </a:solidFill>
                <a:latin typeface="IBM Plex Sans Condensed"/>
                <a:ea typeface="IBM Plex Sans Condensed"/>
                <a:cs typeface="IBM Plex Sans Condensed"/>
                <a:sym typeface="IBM Plex Sans Condensed"/>
              </a:rPr>
              <a:t>•</a:t>
            </a:r>
          </a:p>
        </p:txBody>
      </p:sp>
      <p:sp>
        <p:nvSpPr>
          <p:cNvPr id="18" name="TextBox 18"/>
          <p:cNvSpPr txBox="1"/>
          <p:nvPr/>
        </p:nvSpPr>
        <p:spPr>
          <a:xfrm>
            <a:off x="1090079" y="4588431"/>
            <a:ext cx="2440581" cy="328841"/>
          </a:xfrm>
          <a:prstGeom prst="rect">
            <a:avLst/>
          </a:prstGeom>
        </p:spPr>
        <p:txBody>
          <a:bodyPr lIns="0" tIns="0" rIns="0" bIns="0" rtlCol="0" anchor="t">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all results</a:t>
            </a:r>
          </a:p>
        </p:txBody>
      </p:sp>
      <p:sp>
        <p:nvSpPr>
          <p:cNvPr id="19" name="TextBox 19"/>
          <p:cNvSpPr txBox="1"/>
          <p:nvPr/>
        </p:nvSpPr>
        <p:spPr>
          <a:xfrm>
            <a:off x="1090079" y="1471089"/>
            <a:ext cx="3024245" cy="328841"/>
          </a:xfrm>
          <a:prstGeom prst="rect">
            <a:avLst/>
          </a:prstGeom>
        </p:spPr>
        <p:txBody>
          <a:bodyPr lIns="0" tIns="0" rIns="0" bIns="0" rtlCol="0" anchor="t">
            <a:spAutoFit/>
          </a:bodyPr>
          <a:lstStyle/>
          <a:p>
            <a:pPr algn="l">
              <a:lnSpc>
                <a:spcPts val="2797"/>
              </a:lnSpc>
            </a:pPr>
            <a:r>
              <a:rPr lang="en-US" sz="1997" spc="19">
                <a:solidFill>
                  <a:srgbClr val="3B2F06"/>
                </a:solidFill>
                <a:latin typeface="IBM Plex Sans Condensed"/>
                <a:ea typeface="IBM Plex Sans Condensed"/>
                <a:cs typeface="IBM Plex Sans Condensed"/>
                <a:sym typeface="IBM Plex Sans Condensed"/>
              </a:rPr>
              <a:t>Summary of methodologies</a:t>
            </a:r>
          </a:p>
        </p:txBody>
      </p:sp>
      <p:sp>
        <p:nvSpPr>
          <p:cNvPr id="20" name="TextBox 20"/>
          <p:cNvSpPr txBox="1"/>
          <p:nvPr/>
        </p:nvSpPr>
        <p:spPr>
          <a:xfrm>
            <a:off x="1318651" y="4950466"/>
            <a:ext cx="73247" cy="1120721"/>
          </a:xfrm>
          <a:prstGeom prst="rect">
            <a:avLst/>
          </a:prstGeom>
        </p:spPr>
        <p:txBody>
          <a:bodyPr lIns="0" tIns="0" rIns="0" bIns="0" rtlCol="0" anchor="t">
            <a:spAutoFit/>
          </a:bodyPr>
          <a:lstStyle/>
          <a:p>
            <a:pPr algn="just">
              <a:lnSpc>
                <a:spcPts val="3034"/>
              </a:lnSpc>
            </a:pPr>
            <a:r>
              <a:rPr lang="en-US" sz="1697" spc="16">
                <a:solidFill>
                  <a:srgbClr val="3B2F06"/>
                </a:solidFill>
                <a:latin typeface="IBM Plex Sans Condensed"/>
                <a:ea typeface="IBM Plex Sans Condensed"/>
                <a:cs typeface="IBM Plex Sans Condensed"/>
                <a:sym typeface="IBM Plex Sans Condensed"/>
              </a:rPr>
              <a:t>- - -</a:t>
            </a:r>
          </a:p>
        </p:txBody>
      </p:sp>
      <p:sp>
        <p:nvSpPr>
          <p:cNvPr id="21" name="TextBox 21"/>
          <p:cNvSpPr txBox="1"/>
          <p:nvPr/>
        </p:nvSpPr>
        <p:spPr>
          <a:xfrm>
            <a:off x="1547231" y="4950466"/>
            <a:ext cx="3250711" cy="1120721"/>
          </a:xfrm>
          <a:prstGeom prst="rect">
            <a:avLst/>
          </a:prstGeom>
        </p:spPr>
        <p:txBody>
          <a:bodyPr lIns="0" tIns="0" rIns="0" bIns="0" rtlCol="0" anchor="t">
            <a:spAutoFit/>
          </a:bodyPr>
          <a:lstStyle/>
          <a:p>
            <a:pPr algn="l">
              <a:lnSpc>
                <a:spcPts val="3034"/>
              </a:lnSpc>
            </a:pPr>
            <a:r>
              <a:rPr lang="en-US" sz="1697" spc="18">
                <a:solidFill>
                  <a:srgbClr val="3B2F06"/>
                </a:solidFill>
                <a:latin typeface="IBM Plex Sans Condensed"/>
                <a:ea typeface="IBM Plex Sans Condensed"/>
                <a:cs typeface="IBM Plex Sans Condensed"/>
                <a:sym typeface="IBM Plex Sans Condensed"/>
              </a:rPr>
              <a:t>Exploratory Data Analysis result Interactive analytics in screenshots Predictive Analytics result</a:t>
            </a:r>
          </a:p>
        </p:txBody>
      </p:sp>
      <p:sp>
        <p:nvSpPr>
          <p:cNvPr id="22" name="TextBox 22"/>
          <p:cNvSpPr txBox="1"/>
          <p:nvPr/>
        </p:nvSpPr>
        <p:spPr>
          <a:xfrm>
            <a:off x="1318651" y="1833124"/>
            <a:ext cx="73247" cy="350425"/>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a:t>
            </a:r>
          </a:p>
        </p:txBody>
      </p:sp>
      <p:sp>
        <p:nvSpPr>
          <p:cNvPr id="23" name="TextBox 23"/>
          <p:cNvSpPr txBox="1"/>
          <p:nvPr/>
        </p:nvSpPr>
        <p:spPr>
          <a:xfrm>
            <a:off x="1547231" y="1833124"/>
            <a:ext cx="2620366" cy="350425"/>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through API</a:t>
            </a:r>
          </a:p>
        </p:txBody>
      </p:sp>
      <p:sp>
        <p:nvSpPr>
          <p:cNvPr id="24" name="TextBox 24"/>
          <p:cNvSpPr txBox="1"/>
          <p:nvPr/>
        </p:nvSpPr>
        <p:spPr>
          <a:xfrm>
            <a:off x="1318651" y="2218696"/>
            <a:ext cx="3488941" cy="735140"/>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-Data Collection with Web Scraping -Data Wrangling</a:t>
            </a:r>
          </a:p>
        </p:txBody>
      </p:sp>
      <p:sp>
        <p:nvSpPr>
          <p:cNvPr id="25" name="TextBox 25"/>
          <p:cNvSpPr txBox="1"/>
          <p:nvPr/>
        </p:nvSpPr>
        <p:spPr>
          <a:xfrm>
            <a:off x="1318651" y="2988126"/>
            <a:ext cx="73247" cy="736006"/>
          </a:xfrm>
          <a:prstGeom prst="rect">
            <a:avLst/>
          </a:prstGeom>
        </p:spPr>
        <p:txBody>
          <a:bodyPr lIns="0" tIns="0" rIns="0" bIns="0" rtlCol="0" anchor="t">
            <a:spAutoFit/>
          </a:bodyPr>
          <a:lstStyle/>
          <a:p>
            <a:pPr algn="just">
              <a:lnSpc>
                <a:spcPts val="3032"/>
              </a:lnSpc>
            </a:pPr>
            <a:r>
              <a:rPr lang="en-US" sz="1697" spc="18">
                <a:solidFill>
                  <a:srgbClr val="3B2F06"/>
                </a:solidFill>
                <a:latin typeface="IBM Plex Sans Condensed"/>
                <a:ea typeface="IBM Plex Sans Condensed"/>
                <a:cs typeface="IBM Plex Sans Condensed"/>
                <a:sym typeface="IBM Plex Sans Condensed"/>
              </a:rPr>
              <a:t>- -</a:t>
            </a:r>
          </a:p>
        </p:txBody>
      </p:sp>
      <p:sp>
        <p:nvSpPr>
          <p:cNvPr id="26" name="TextBox 26"/>
          <p:cNvSpPr txBox="1"/>
          <p:nvPr/>
        </p:nvSpPr>
        <p:spPr>
          <a:xfrm>
            <a:off x="1547231" y="2988126"/>
            <a:ext cx="4630398" cy="736006"/>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Exploratory Data Analysis with SQL Exploratory Data Analysis with Data Visualization</a:t>
            </a:r>
          </a:p>
        </p:txBody>
      </p:sp>
      <p:sp>
        <p:nvSpPr>
          <p:cNvPr id="27" name="TextBox 27"/>
          <p:cNvSpPr txBox="1"/>
          <p:nvPr/>
        </p:nvSpPr>
        <p:spPr>
          <a:xfrm>
            <a:off x="1318651" y="3758413"/>
            <a:ext cx="3894068" cy="735140"/>
          </a:xfrm>
          <a:prstGeom prst="rect">
            <a:avLst/>
          </a:prstGeom>
        </p:spPr>
        <p:txBody>
          <a:bodyPr lIns="0" tIns="0" rIns="0" bIns="0" rtlCol="0" anchor="t">
            <a:spAutoFit/>
          </a:bodyPr>
          <a:lstStyle/>
          <a:p>
            <a:pPr algn="l">
              <a:lnSpc>
                <a:spcPts val="3032"/>
              </a:lnSpc>
            </a:pPr>
            <a:r>
              <a:rPr lang="en-US" sz="1697" spc="18">
                <a:solidFill>
                  <a:srgbClr val="3B2F06"/>
                </a:solidFill>
                <a:latin typeface="IBM Plex Sans Condensed"/>
                <a:ea typeface="IBM Plex Sans Condensed"/>
                <a:cs typeface="IBM Plex Sans Condensed"/>
                <a:sym typeface="IBM Plex Sans Condensed"/>
              </a:rPr>
              <a:t>-Interactive Visual Analytics with Folium -Machine Learning Prediction</a:t>
            </a:r>
          </a:p>
        </p:txBody>
      </p:sp>
      <p:sp>
        <p:nvSpPr>
          <p:cNvPr id="28" name="TextBox 28"/>
          <p:cNvSpPr txBox="1"/>
          <p:nvPr/>
        </p:nvSpPr>
        <p:spPr>
          <a:xfrm>
            <a:off x="861451" y="405108"/>
            <a:ext cx="392982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Executive Summary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643128" y="1457706"/>
            <a:ext cx="5109210" cy="4632960"/>
          </a:xfrm>
          <a:custGeom>
            <a:avLst/>
            <a:gdLst/>
            <a:ahLst/>
            <a:cxnLst/>
            <a:rect l="l" t="t" r="r" b="b"/>
            <a:pathLst>
              <a:path w="5109210" h="4632960">
                <a:moveTo>
                  <a:pt x="0" y="0"/>
                </a:moveTo>
                <a:lnTo>
                  <a:pt x="5109210" y="0"/>
                </a:lnTo>
                <a:lnTo>
                  <a:pt x="5109210" y="4632960"/>
                </a:lnTo>
                <a:lnTo>
                  <a:pt x="0" y="4632960"/>
                </a:lnTo>
                <a:lnTo>
                  <a:pt x="0" y="0"/>
                </a:lnTo>
                <a:close/>
              </a:path>
            </a:pathLst>
          </a:custGeom>
          <a:blipFill>
            <a:blip r:embed="rId2"/>
            <a:stretch>
              <a:fillRect/>
            </a:stretch>
          </a:blipFill>
        </p:spPr>
      </p:sp>
      <p:sp>
        <p:nvSpPr>
          <p:cNvPr id="15" name="TextBox 15"/>
          <p:cNvSpPr txBox="1"/>
          <p:nvPr/>
        </p:nvSpPr>
        <p:spPr>
          <a:xfrm>
            <a:off x="734911" y="391725"/>
            <a:ext cx="9545126"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Total Number of Successful and FailureMission Outcomes</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30</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621078" y="1845021"/>
            <a:ext cx="3515773" cy="1205084"/>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used wildcard like ‘%’ to filter for WHERE MissionOutcomewas a success or a failure.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445252" y="963168"/>
            <a:ext cx="6155436" cy="4955286"/>
          </a:xfrm>
          <a:custGeom>
            <a:avLst/>
            <a:gdLst/>
            <a:ahLst/>
            <a:cxnLst/>
            <a:rect l="l" t="t" r="r" b="b"/>
            <a:pathLst>
              <a:path w="6155436" h="4955286">
                <a:moveTo>
                  <a:pt x="0" y="0"/>
                </a:moveTo>
                <a:lnTo>
                  <a:pt x="6155436" y="0"/>
                </a:lnTo>
                <a:lnTo>
                  <a:pt x="6155436" y="4955286"/>
                </a:lnTo>
                <a:lnTo>
                  <a:pt x="0" y="4955286"/>
                </a:lnTo>
                <a:lnTo>
                  <a:pt x="0" y="0"/>
                </a:lnTo>
                <a:close/>
              </a:path>
            </a:pathLst>
          </a:custGeom>
          <a:blipFill>
            <a:blip r:embed="rId2"/>
            <a:stretch>
              <a:fillRect/>
            </a:stretch>
          </a:blipFill>
        </p:spPr>
      </p:sp>
      <p:sp>
        <p:nvSpPr>
          <p:cNvPr id="15" name="TextBox 15"/>
          <p:cNvSpPr txBox="1"/>
          <p:nvPr/>
        </p:nvSpPr>
        <p:spPr>
          <a:xfrm>
            <a:off x="929640" y="771030"/>
            <a:ext cx="3692833" cy="1016013"/>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Boosters Carried Maximum</a:t>
            </a:r>
            <a:r>
              <a:rPr lang="en-US" sz="3702" spc="37">
                <a:solidFill>
                  <a:srgbClr val="000000"/>
                </a:solidFill>
                <a:latin typeface="IBM Plex Sans Condensed"/>
                <a:ea typeface="IBM Plex Sans Condensed"/>
                <a:cs typeface="IBM Plex Sans Condensed"/>
                <a:sym typeface="IBM Plex Sans Condensed"/>
              </a:rPr>
              <a:t> </a:t>
            </a:r>
            <a:r>
              <a:rPr lang="en-US" sz="3702" spc="37">
                <a:solidFill>
                  <a:srgbClr val="0B49CB"/>
                </a:solidFill>
                <a:latin typeface="IBM Plex Sans Condensed"/>
                <a:ea typeface="IBM Plex Sans Condensed"/>
                <a:cs typeface="IBM Plex Sans Condensed"/>
                <a:sym typeface="IBM Plex Sans Condensed"/>
              </a:rPr>
              <a:t>Payload</a:t>
            </a:r>
          </a:p>
        </p:txBody>
      </p:sp>
      <p:sp>
        <p:nvSpPr>
          <p:cNvPr id="16" name="TextBox 16"/>
          <p:cNvSpPr txBox="1"/>
          <p:nvPr/>
        </p:nvSpPr>
        <p:spPr>
          <a:xfrm>
            <a:off x="11126724" y="6441310"/>
            <a:ext cx="136417" cy="180042"/>
          </a:xfrm>
          <a:prstGeom prst="rect">
            <a:avLst/>
          </a:prstGeom>
        </p:spPr>
        <p:txBody>
          <a:bodyPr lIns="0" tIns="0" rIns="0" bIns="0" rtlCol="0" anchor="t">
            <a:spAutoFit/>
          </a:bodyPr>
          <a:lstStyle/>
          <a:p>
            <a:pPr algn="l">
              <a:lnSpc>
                <a:spcPts val="1402"/>
              </a:lnSpc>
            </a:pPr>
            <a:r>
              <a:rPr lang="en-US" sz="1002" spc="3">
                <a:solidFill>
                  <a:srgbClr val="7F7F7F"/>
                </a:solidFill>
                <a:latin typeface="Trebuchet MS"/>
                <a:ea typeface="Trebuchet MS"/>
                <a:cs typeface="Trebuchet MS"/>
                <a:sym typeface="Trebuchet MS"/>
              </a:rPr>
              <a:t>31</a:t>
            </a:r>
          </a:p>
        </p:txBody>
      </p:sp>
      <p:sp>
        <p:nvSpPr>
          <p:cNvPr id="17" name="TextBox 17"/>
          <p:cNvSpPr txBox="1"/>
          <p:nvPr/>
        </p:nvSpPr>
        <p:spPr>
          <a:xfrm>
            <a:off x="91440" y="2230269"/>
            <a:ext cx="155086" cy="252546"/>
          </a:xfrm>
          <a:prstGeom prst="rect">
            <a:avLst/>
          </a:prstGeom>
        </p:spPr>
        <p:txBody>
          <a:bodyPr lIns="0" tIns="0" rIns="0" bIns="0" rtlCol="0" anchor="t">
            <a:spAutoFit/>
          </a:bodyPr>
          <a:lstStyle/>
          <a:p>
            <a:pPr algn="l">
              <a:lnSpc>
                <a:spcPts val="1906"/>
              </a:lnSpc>
            </a:pPr>
            <a:r>
              <a:rPr lang="en-US" sz="1361">
                <a:solidFill>
                  <a:srgbClr val="90C226"/>
                </a:solidFill>
                <a:latin typeface="Arimo"/>
                <a:ea typeface="Arimo"/>
                <a:cs typeface="Arimo"/>
                <a:sym typeface="Arimo"/>
              </a:rPr>
              <a:t></a:t>
            </a:r>
          </a:p>
        </p:txBody>
      </p:sp>
      <p:sp>
        <p:nvSpPr>
          <p:cNvPr id="18" name="TextBox 18"/>
          <p:cNvSpPr txBox="1"/>
          <p:nvPr/>
        </p:nvSpPr>
        <p:spPr>
          <a:xfrm>
            <a:off x="434340" y="2245604"/>
            <a:ext cx="2974486" cy="1291495"/>
          </a:xfrm>
          <a:prstGeom prst="rect">
            <a:avLst/>
          </a:prstGeom>
        </p:spPr>
        <p:txBody>
          <a:bodyPr lIns="0" tIns="0" rIns="0" bIns="0" rtlCol="0" anchor="t">
            <a:spAutoFit/>
          </a:bodyPr>
          <a:lstStyle/>
          <a:p>
            <a:pPr algn="l">
              <a:lnSpc>
                <a:spcPts val="2039"/>
              </a:lnSpc>
            </a:pPr>
            <a:r>
              <a:rPr lang="en-US" sz="1697" spc="18">
                <a:solidFill>
                  <a:srgbClr val="404040"/>
                </a:solidFill>
                <a:latin typeface="IBM Plex Sans Condensed"/>
                <a:ea typeface="IBM Plex Sans Condensed"/>
                <a:cs typeface="IBM Plex Sans Condensed"/>
                <a:sym typeface="IBM Plex Sans Condensed"/>
              </a:rPr>
              <a:t>We determined the booster that have carried the maximum payload using a subquery in the WHEREclause and the MAX() function.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2023110" y="3075432"/>
            <a:ext cx="7239000" cy="2580884"/>
          </a:xfrm>
          <a:custGeom>
            <a:avLst/>
            <a:gdLst/>
            <a:ahLst/>
            <a:cxnLst/>
            <a:rect l="l" t="t" r="r" b="b"/>
            <a:pathLst>
              <a:path w="7239000" h="2580884">
                <a:moveTo>
                  <a:pt x="0" y="0"/>
                </a:moveTo>
                <a:lnTo>
                  <a:pt x="7239000" y="0"/>
                </a:lnTo>
                <a:lnTo>
                  <a:pt x="7239000" y="2580884"/>
                </a:lnTo>
                <a:lnTo>
                  <a:pt x="0" y="2580884"/>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32</a:t>
            </a:r>
          </a:p>
        </p:txBody>
      </p:sp>
      <p:sp>
        <p:nvSpPr>
          <p:cNvPr id="17" name="TextBox 17"/>
          <p:cNvSpPr txBox="1"/>
          <p:nvPr/>
        </p:nvSpPr>
        <p:spPr>
          <a:xfrm>
            <a:off x="91440" y="1864071"/>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1878340"/>
            <a:ext cx="9124483" cy="1001506"/>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a combinations of the WHEREclause, LIKE, AND, and BETWEEN conditions to filter for failedlanding outcomes in drone ship, their booster versions, andlaunch site names for year 2015</a:t>
            </a:r>
          </a:p>
        </p:txBody>
      </p:sp>
      <p:sp>
        <p:nvSpPr>
          <p:cNvPr id="19" name="TextBox 19"/>
          <p:cNvSpPr txBox="1"/>
          <p:nvPr/>
        </p:nvSpPr>
        <p:spPr>
          <a:xfrm>
            <a:off x="861451" y="404755"/>
            <a:ext cx="4533586"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2015 Launch Records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775726" y="1589532"/>
            <a:ext cx="6124946" cy="4295394"/>
          </a:xfrm>
          <a:custGeom>
            <a:avLst/>
            <a:gdLst/>
            <a:ahLst/>
            <a:cxnLst/>
            <a:rect l="l" t="t" r="r" b="b"/>
            <a:pathLst>
              <a:path w="6124946" h="4295394">
                <a:moveTo>
                  <a:pt x="0" y="0"/>
                </a:moveTo>
                <a:lnTo>
                  <a:pt x="6124946" y="0"/>
                </a:lnTo>
                <a:lnTo>
                  <a:pt x="6124946" y="4295394"/>
                </a:lnTo>
                <a:lnTo>
                  <a:pt x="0" y="4295394"/>
                </a:lnTo>
                <a:lnTo>
                  <a:pt x="0" y="0"/>
                </a:lnTo>
                <a:close/>
              </a:path>
            </a:pathLst>
          </a:custGeom>
          <a:blipFill>
            <a:blip r:embed="rId2"/>
            <a:stretch>
              <a:fillRect/>
            </a:stretch>
          </a:blipFill>
        </p:spPr>
      </p:sp>
      <p:sp>
        <p:nvSpPr>
          <p:cNvPr id="15" name="TextBox 15"/>
          <p:cNvSpPr txBox="1"/>
          <p:nvPr/>
        </p:nvSpPr>
        <p:spPr>
          <a:xfrm>
            <a:off x="734911" y="391725"/>
            <a:ext cx="10409453" cy="996696"/>
          </a:xfrm>
          <a:prstGeom prst="rect">
            <a:avLst/>
          </a:prstGeom>
        </p:spPr>
        <p:txBody>
          <a:bodyPr lIns="0" tIns="0" rIns="0" bIns="0" rtlCol="0" anchor="t">
            <a:spAutoFit/>
          </a:bodyPr>
          <a:lstStyle/>
          <a:p>
            <a:pPr algn="l">
              <a:lnSpc>
                <a:spcPts val="3888"/>
              </a:lnSpc>
            </a:pPr>
            <a:r>
              <a:rPr lang="en-US" sz="3600" spc="36">
                <a:solidFill>
                  <a:srgbClr val="0B49CB"/>
                </a:solidFill>
                <a:latin typeface="IBM Plex Sans Condensed"/>
                <a:ea typeface="IBM Plex Sans Condensed"/>
                <a:cs typeface="IBM Plex Sans Condensed"/>
                <a:sym typeface="IBM Plex Sans Condensed"/>
              </a:rPr>
              <a:t>Rank Landing Outcomes Between 2010-06-04 and 2017-03-20</a:t>
            </a:r>
          </a:p>
        </p:txBody>
      </p:sp>
      <p:sp>
        <p:nvSpPr>
          <p:cNvPr id="16" name="TextBox 16"/>
          <p:cNvSpPr txBox="1"/>
          <p:nvPr/>
        </p:nvSpPr>
        <p:spPr>
          <a:xfrm>
            <a:off x="11295545"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33</a:t>
            </a:r>
          </a:p>
        </p:txBody>
      </p:sp>
      <p:sp>
        <p:nvSpPr>
          <p:cNvPr id="17" name="TextBox 17"/>
          <p:cNvSpPr txBox="1"/>
          <p:nvPr/>
        </p:nvSpPr>
        <p:spPr>
          <a:xfrm>
            <a:off x="8278178" y="1825942"/>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8" name="TextBox 18"/>
          <p:cNvSpPr txBox="1"/>
          <p:nvPr/>
        </p:nvSpPr>
        <p:spPr>
          <a:xfrm>
            <a:off x="8278178" y="3833051"/>
            <a:ext cx="182413" cy="288655"/>
          </a:xfrm>
          <a:prstGeom prst="rect">
            <a:avLst/>
          </a:prstGeom>
        </p:spPr>
        <p:txBody>
          <a:bodyPr lIns="0" tIns="0" rIns="0" bIns="0" rtlCol="0" anchor="t">
            <a:spAutoFit/>
          </a:bodyPr>
          <a:lstStyle/>
          <a:p>
            <a:pPr algn="l">
              <a:lnSpc>
                <a:spcPts val="2242"/>
              </a:lnSpc>
            </a:pPr>
            <a:r>
              <a:rPr lang="en-US" sz="1602">
                <a:solidFill>
                  <a:srgbClr val="90C226"/>
                </a:solidFill>
                <a:latin typeface="Arimo"/>
                <a:ea typeface="Arimo"/>
                <a:cs typeface="Arimo"/>
                <a:sym typeface="Arimo"/>
              </a:rPr>
              <a:t></a:t>
            </a:r>
          </a:p>
        </p:txBody>
      </p:sp>
      <p:sp>
        <p:nvSpPr>
          <p:cNvPr id="19" name="TextBox 19"/>
          <p:cNvSpPr txBox="1"/>
          <p:nvPr/>
        </p:nvSpPr>
        <p:spPr>
          <a:xfrm>
            <a:off x="8621039" y="1845021"/>
            <a:ext cx="3541709" cy="3821744"/>
          </a:xfrm>
          <a:prstGeom prst="rect">
            <a:avLst/>
          </a:prstGeom>
        </p:spPr>
        <p:txBody>
          <a:bodyPr lIns="0" tIns="0" rIns="0" bIns="0" rtlCol="0" anchor="t">
            <a:spAutoFit/>
          </a:bodyPr>
          <a:lstStyle/>
          <a:p>
            <a:pPr algn="l">
              <a:lnSpc>
                <a:spcPts val="2399"/>
              </a:lnSpc>
            </a:pPr>
            <a:r>
              <a:rPr lang="en-US" sz="1997" spc="19">
                <a:solidFill>
                  <a:srgbClr val="404040"/>
                </a:solidFill>
                <a:latin typeface="IBM Plex Sans Condensed"/>
                <a:ea typeface="IBM Plex Sans Condensed"/>
                <a:cs typeface="IBM Plex Sans Condensed"/>
                <a:sym typeface="IBM Plex Sans Condensed"/>
              </a:rPr>
              <a:t>We selected Landing outcomes and the COUNTof landing outcomes from the data and used the WHEREclause to filter for landing outcomes BETWEEN 2010-06-04 to 2010-03-20.</a:t>
            </a:r>
          </a:p>
          <a:p>
            <a:pPr algn="l">
              <a:lnSpc>
                <a:spcPts val="4994"/>
              </a:lnSpc>
            </a:pPr>
            <a:r>
              <a:rPr lang="en-US" sz="1997" spc="19">
                <a:solidFill>
                  <a:srgbClr val="404040"/>
                </a:solidFill>
                <a:latin typeface="IBM Plex Sans Condensed"/>
                <a:ea typeface="IBM Plex Sans Condensed"/>
                <a:cs typeface="IBM Plex Sans Condensed"/>
                <a:sym typeface="IBM Plex Sans Condensed"/>
              </a:rPr>
              <a:t>We applied the GROUP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group the landing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outcomes and the ORDER BY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clause to order the grouped </a:t>
            </a:r>
          </a:p>
          <a:p>
            <a:pPr algn="l">
              <a:lnSpc>
                <a:spcPts val="3800"/>
              </a:lnSpc>
            </a:pPr>
            <a:r>
              <a:rPr lang="en-US" sz="1997" spc="19">
                <a:solidFill>
                  <a:srgbClr val="404040"/>
                </a:solidFill>
                <a:latin typeface="IBM Plex Sans Condensed"/>
                <a:ea typeface="IBM Plex Sans Condensed"/>
                <a:cs typeface="IBM Plex Sans Condensed"/>
                <a:sym typeface="IBM Plex Sans Condensed"/>
              </a:rPr>
              <a:t>landing outcome in descending </a:t>
            </a:r>
          </a:p>
          <a:p>
            <a:pPr algn="l">
              <a:lnSpc>
                <a:spcPts val="998"/>
              </a:lnSpc>
            </a:pPr>
            <a:r>
              <a:rPr lang="en-US" sz="1997" spc="19">
                <a:solidFill>
                  <a:srgbClr val="404040"/>
                </a:solidFill>
                <a:latin typeface="IBM Plex Sans Condensed"/>
                <a:ea typeface="IBM Plex Sans Condensed"/>
                <a:cs typeface="IBM Plex Sans Condensed"/>
                <a:sym typeface="IBM Plex Sans Condensed"/>
              </a:rPr>
              <a:t>order.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0" y="1308354"/>
            <a:ext cx="10515600" cy="4717542"/>
          </a:xfrm>
          <a:custGeom>
            <a:avLst/>
            <a:gdLst/>
            <a:ahLst/>
            <a:cxnLst/>
            <a:rect l="l" t="t" r="r" b="b"/>
            <a:pathLst>
              <a:path w="10515600" h="4717542">
                <a:moveTo>
                  <a:pt x="0" y="0"/>
                </a:moveTo>
                <a:lnTo>
                  <a:pt x="10515600" y="0"/>
                </a:lnTo>
                <a:lnTo>
                  <a:pt x="10515600" y="4717542"/>
                </a:lnTo>
                <a:lnTo>
                  <a:pt x="0" y="4717542"/>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35</a:t>
            </a:r>
          </a:p>
        </p:txBody>
      </p:sp>
      <p:sp>
        <p:nvSpPr>
          <p:cNvPr id="17" name="TextBox 17"/>
          <p:cNvSpPr txBox="1"/>
          <p:nvPr/>
        </p:nvSpPr>
        <p:spPr>
          <a:xfrm>
            <a:off x="861451" y="404755"/>
            <a:ext cx="727478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All launch sites global map markers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36</a:t>
            </a:r>
          </a:p>
        </p:txBody>
      </p:sp>
      <p:sp>
        <p:nvSpPr>
          <p:cNvPr id="16" name="TextBox 16"/>
          <p:cNvSpPr txBox="1"/>
          <p:nvPr/>
        </p:nvSpPr>
        <p:spPr>
          <a:xfrm>
            <a:off x="861451" y="404755"/>
            <a:ext cx="9507360"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Markers showing launch sites with color labels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1362456"/>
            <a:ext cx="10091928" cy="5065014"/>
          </a:xfrm>
          <a:custGeom>
            <a:avLst/>
            <a:gdLst/>
            <a:ahLst/>
            <a:cxnLst/>
            <a:rect l="l" t="t" r="r" b="b"/>
            <a:pathLst>
              <a:path w="10091928" h="5065014">
                <a:moveTo>
                  <a:pt x="0" y="0"/>
                </a:moveTo>
                <a:lnTo>
                  <a:pt x="10091928" y="0"/>
                </a:lnTo>
                <a:lnTo>
                  <a:pt x="10091928" y="5065014"/>
                </a:lnTo>
                <a:lnTo>
                  <a:pt x="0" y="5065014"/>
                </a:lnTo>
                <a:lnTo>
                  <a:pt x="0" y="0"/>
                </a:lnTo>
                <a:close/>
              </a:path>
            </a:pathLst>
          </a:custGeom>
          <a:blipFill>
            <a:blip r:embed="rId2"/>
            <a:stretch>
              <a:fillRect/>
            </a:stretch>
          </a:blipFill>
        </p:spPr>
      </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37</a:t>
            </a:r>
          </a:p>
        </p:txBody>
      </p:sp>
      <p:sp>
        <p:nvSpPr>
          <p:cNvPr id="16" name="TextBox 16"/>
          <p:cNvSpPr txBox="1"/>
          <p:nvPr/>
        </p:nvSpPr>
        <p:spPr>
          <a:xfrm>
            <a:off x="861451" y="404755"/>
            <a:ext cx="699376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Launch Site distance to landmarks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0" y="1453896"/>
            <a:ext cx="10687050" cy="4772396"/>
          </a:xfrm>
          <a:custGeom>
            <a:avLst/>
            <a:gdLst/>
            <a:ahLst/>
            <a:cxnLst/>
            <a:rect l="l" t="t" r="r" b="b"/>
            <a:pathLst>
              <a:path w="10687050" h="4772396">
                <a:moveTo>
                  <a:pt x="0" y="0"/>
                </a:moveTo>
                <a:lnTo>
                  <a:pt x="10687050" y="0"/>
                </a:lnTo>
                <a:lnTo>
                  <a:pt x="10687050" y="4772396"/>
                </a:lnTo>
                <a:lnTo>
                  <a:pt x="0" y="4772396"/>
                </a:lnTo>
                <a:lnTo>
                  <a:pt x="0" y="0"/>
                </a:lnTo>
                <a:close/>
              </a:path>
            </a:pathLst>
          </a:custGeom>
          <a:blipFill>
            <a:blip r:embed="rId3"/>
            <a:stretch>
              <a:fillRect/>
            </a:stretch>
          </a:blipFill>
        </p:spPr>
      </p:sp>
      <p:sp>
        <p:nvSpPr>
          <p:cNvPr id="16" name="TextBox 16"/>
          <p:cNvSpPr txBox="1"/>
          <p:nvPr/>
        </p:nvSpPr>
        <p:spPr>
          <a:xfrm>
            <a:off x="11244615" y="6336868"/>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39</a:t>
            </a:r>
          </a:p>
        </p:txBody>
      </p:sp>
      <p:sp>
        <p:nvSpPr>
          <p:cNvPr id="17" name="TextBox 17"/>
          <p:cNvSpPr txBox="1"/>
          <p:nvPr/>
        </p:nvSpPr>
        <p:spPr>
          <a:xfrm>
            <a:off x="861451" y="446332"/>
            <a:ext cx="9819018" cy="433159"/>
          </a:xfrm>
          <a:prstGeom prst="rect">
            <a:avLst/>
          </a:prstGeom>
        </p:spPr>
        <p:txBody>
          <a:bodyPr lIns="0" tIns="0" rIns="0" bIns="0" rtlCol="0" anchor="t">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success percentage achieved by each launch site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4</a:t>
            </a:r>
          </a:p>
        </p:txBody>
      </p:sp>
      <p:sp>
        <p:nvSpPr>
          <p:cNvPr id="16" name="TextBox 16"/>
          <p:cNvSpPr txBox="1"/>
          <p:nvPr/>
        </p:nvSpPr>
        <p:spPr>
          <a:xfrm>
            <a:off x="919505" y="405108"/>
            <a:ext cx="2469337"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Introduction</a:t>
            </a:r>
          </a:p>
        </p:txBody>
      </p:sp>
      <p:sp>
        <p:nvSpPr>
          <p:cNvPr id="17" name="TextBox 17"/>
          <p:cNvSpPr txBox="1"/>
          <p:nvPr/>
        </p:nvSpPr>
        <p:spPr>
          <a:xfrm>
            <a:off x="919505" y="1536573"/>
            <a:ext cx="99841" cy="367894"/>
          </a:xfrm>
          <a:prstGeom prst="rect">
            <a:avLst/>
          </a:prstGeom>
        </p:spPr>
        <p:txBody>
          <a:bodyPr lIns="0" tIns="0" rIns="0" bIns="0" rtlCol="0" anchor="t">
            <a:spAutoFit/>
          </a:bodyPr>
          <a:lstStyle/>
          <a:p>
            <a:pPr algn="l">
              <a:lnSpc>
                <a:spcPts val="3082"/>
              </a:lnSpc>
            </a:pPr>
            <a:r>
              <a:rPr lang="en-US" sz="2202" spc="-17">
                <a:solidFill>
                  <a:srgbClr val="3B2F06"/>
                </a:solidFill>
                <a:latin typeface="IBM Plex Sans Condensed"/>
                <a:ea typeface="IBM Plex Sans Condensed"/>
                <a:cs typeface="IBM Plex Sans Condensed"/>
                <a:sym typeface="IBM Plex Sans Condensed"/>
              </a:rPr>
              <a:t>•</a:t>
            </a:r>
          </a:p>
        </p:txBody>
      </p:sp>
      <p:sp>
        <p:nvSpPr>
          <p:cNvPr id="18" name="TextBox 18"/>
          <p:cNvSpPr txBox="1"/>
          <p:nvPr/>
        </p:nvSpPr>
        <p:spPr>
          <a:xfrm>
            <a:off x="1148105" y="1511665"/>
            <a:ext cx="3881790" cy="369018"/>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Project background and context</a:t>
            </a:r>
          </a:p>
        </p:txBody>
      </p:sp>
      <p:sp>
        <p:nvSpPr>
          <p:cNvPr id="19" name="TextBox 19"/>
          <p:cNvSpPr txBox="1"/>
          <p:nvPr/>
        </p:nvSpPr>
        <p:spPr>
          <a:xfrm>
            <a:off x="919505" y="3648904"/>
            <a:ext cx="4504163" cy="394497"/>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•Problems you want to find answers</a:t>
            </a:r>
          </a:p>
        </p:txBody>
      </p:sp>
      <p:sp>
        <p:nvSpPr>
          <p:cNvPr id="20" name="TextBox 20"/>
          <p:cNvSpPr txBox="1"/>
          <p:nvPr/>
        </p:nvSpPr>
        <p:spPr>
          <a:xfrm>
            <a:off x="1376705" y="4059126"/>
            <a:ext cx="9063047" cy="809320"/>
          </a:xfrm>
          <a:prstGeom prst="rect">
            <a:avLst/>
          </a:prstGeom>
        </p:spPr>
        <p:txBody>
          <a:bodyPr lIns="0" tIns="0" rIns="0" bIns="0" rtlCol="0" anchor="t">
            <a:spAutoFit/>
          </a:bodyPr>
          <a:lstStyle/>
          <a:p>
            <a:pPr algn="l">
              <a:lnSpc>
                <a:spcPts val="3342"/>
              </a:lnSpc>
            </a:pPr>
            <a:r>
              <a:rPr lang="en-US" sz="1800" spc="18">
                <a:solidFill>
                  <a:srgbClr val="3B2F06"/>
                </a:solidFill>
                <a:latin typeface="IBM Plex Sans Condensed"/>
                <a:ea typeface="IBM Plex Sans Condensed"/>
                <a:cs typeface="IBM Plex Sans Condensed"/>
                <a:sym typeface="IBM Plex Sans Condensed"/>
              </a:rPr>
              <a:t>-What factors determine if the rocket will land successfully? -The interaction amongst various features that determine the success rate of a successful </a:t>
            </a:r>
          </a:p>
        </p:txBody>
      </p:sp>
      <p:sp>
        <p:nvSpPr>
          <p:cNvPr id="21" name="TextBox 21"/>
          <p:cNvSpPr txBox="1"/>
          <p:nvPr/>
        </p:nvSpPr>
        <p:spPr>
          <a:xfrm>
            <a:off x="1605305" y="4959125"/>
            <a:ext cx="789289" cy="156210"/>
          </a:xfrm>
          <a:prstGeom prst="rect">
            <a:avLst/>
          </a:prstGeom>
        </p:spPr>
        <p:txBody>
          <a:bodyPr lIns="0" tIns="0" rIns="0" bIns="0" rtlCol="0" anchor="t">
            <a:spAutoFit/>
          </a:bodyPr>
          <a:lstStyle/>
          <a:p>
            <a:pPr algn="l">
              <a:lnSpc>
                <a:spcPts val="900"/>
              </a:lnSpc>
            </a:pPr>
            <a:r>
              <a:rPr lang="en-US" sz="1800" spc="18">
                <a:solidFill>
                  <a:srgbClr val="3B2F06"/>
                </a:solidFill>
                <a:latin typeface="IBM Plex Sans Condensed"/>
                <a:ea typeface="IBM Plex Sans Condensed"/>
                <a:cs typeface="IBM Plex Sans Condensed"/>
                <a:sym typeface="IBM Plex Sans Condensed"/>
              </a:rPr>
              <a:t>landing.</a:t>
            </a:r>
          </a:p>
        </p:txBody>
      </p:sp>
      <p:sp>
        <p:nvSpPr>
          <p:cNvPr id="22" name="TextBox 22"/>
          <p:cNvSpPr txBox="1"/>
          <p:nvPr/>
        </p:nvSpPr>
        <p:spPr>
          <a:xfrm>
            <a:off x="1376705" y="5041421"/>
            <a:ext cx="8982342" cy="499110"/>
          </a:xfrm>
          <a:prstGeom prst="rect">
            <a:avLst/>
          </a:prstGeom>
        </p:spPr>
        <p:txBody>
          <a:bodyPr lIns="0" tIns="0" rIns="0" bIns="0" rtlCol="0" anchor="t">
            <a:spAutoFit/>
          </a:bodyPr>
          <a:lstStyle/>
          <a:p>
            <a:pPr algn="l">
              <a:lnSpc>
                <a:spcPts val="4500"/>
              </a:lnSpc>
            </a:pPr>
            <a:r>
              <a:rPr lang="en-US" sz="1800" spc="18">
                <a:solidFill>
                  <a:srgbClr val="3B2F06"/>
                </a:solidFill>
                <a:latin typeface="IBM Plex Sans Condensed"/>
                <a:ea typeface="IBM Plex Sans Condensed"/>
                <a:cs typeface="IBM Plex Sans Condensed"/>
                <a:sym typeface="IBM Plex Sans Condensed"/>
              </a:rPr>
              <a:t>-What operating conditions needs to be in place to ensure a successful landing program.</a:t>
            </a:r>
          </a:p>
        </p:txBody>
      </p:sp>
      <p:sp>
        <p:nvSpPr>
          <p:cNvPr id="23" name="TextBox 23"/>
          <p:cNvSpPr txBox="1"/>
          <p:nvPr/>
        </p:nvSpPr>
        <p:spPr>
          <a:xfrm>
            <a:off x="1376248" y="2053542"/>
            <a:ext cx="9308763" cy="1485900"/>
          </a:xfrm>
          <a:prstGeom prst="rect">
            <a:avLst/>
          </a:prstGeom>
        </p:spPr>
        <p:txBody>
          <a:bodyPr lIns="0" tIns="0" rIns="0" bIns="0" rtlCol="0" anchor="t">
            <a:spAutoFit/>
          </a:bodyPr>
          <a:lstStyle/>
          <a:p>
            <a:pPr algn="just">
              <a:lnSpc>
                <a:spcPts val="1944"/>
              </a:lnSpc>
            </a:pP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advertises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Falcon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9</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launches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website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with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62</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 other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providers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upward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165</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million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dollars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each,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much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savings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because 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reuse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Therefore,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 we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determine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information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used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an</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alternate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company wants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bid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against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space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X</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for</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rocket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launch.</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goal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of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project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is</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create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a machine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learning</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pipeline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to</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predict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if</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the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first</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stage</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will</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land</a:t>
            </a:r>
            <a:r>
              <a:rPr lang="en-US" sz="1800" spc="18">
                <a:solidFill>
                  <a:srgbClr val="000000"/>
                </a:solidFill>
                <a:latin typeface="IBM Plex Sans Condensed"/>
                <a:ea typeface="IBM Plex Sans Condensed"/>
                <a:cs typeface="IBM Plex Sans Condensed"/>
                <a:sym typeface="IBM Plex Sans Condensed"/>
              </a:rPr>
              <a:t> </a:t>
            </a:r>
            <a:r>
              <a:rPr lang="en-US" sz="1800" spc="18">
                <a:solidFill>
                  <a:srgbClr val="3B2F06"/>
                </a:solidFill>
                <a:latin typeface="IBM Plex Sans Condensed"/>
                <a:ea typeface="IBM Plex Sans Condensed"/>
                <a:cs typeface="IBM Plex Sans Condensed"/>
                <a:sym typeface="IBM Plex Sans Condensed"/>
              </a:rPr>
              <a:t>successfully.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0" y="1242822"/>
            <a:ext cx="7791450" cy="4440174"/>
          </a:xfrm>
          <a:custGeom>
            <a:avLst/>
            <a:gdLst/>
            <a:ahLst/>
            <a:cxnLst/>
            <a:rect l="l" t="t" r="r" b="b"/>
            <a:pathLst>
              <a:path w="7791450" h="4440174">
                <a:moveTo>
                  <a:pt x="0" y="0"/>
                </a:moveTo>
                <a:lnTo>
                  <a:pt x="7791450" y="0"/>
                </a:lnTo>
                <a:lnTo>
                  <a:pt x="7791450" y="4440174"/>
                </a:lnTo>
                <a:lnTo>
                  <a:pt x="0" y="4440174"/>
                </a:lnTo>
                <a:lnTo>
                  <a:pt x="0" y="0"/>
                </a:lnTo>
                <a:close/>
              </a:path>
            </a:pathLst>
          </a:custGeom>
          <a:blipFill>
            <a:blip r:embed="rId2"/>
            <a:stretch>
              <a:fillRect/>
            </a:stretch>
          </a:blipFill>
        </p:spPr>
      </p:sp>
      <p:sp>
        <p:nvSpPr>
          <p:cNvPr id="15" name="TextBox 15"/>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40</a:t>
            </a:r>
          </a:p>
        </p:txBody>
      </p:sp>
      <p:sp>
        <p:nvSpPr>
          <p:cNvPr id="16" name="TextBox 16"/>
          <p:cNvSpPr txBox="1"/>
          <p:nvPr/>
        </p:nvSpPr>
        <p:spPr>
          <a:xfrm>
            <a:off x="1195026" y="563813"/>
            <a:ext cx="9846593" cy="433159"/>
          </a:xfrm>
          <a:prstGeom prst="rect">
            <a:avLst/>
          </a:prstGeom>
        </p:spPr>
        <p:txBody>
          <a:bodyPr lIns="0" tIns="0" rIns="0" bIns="0" rtlCol="0" anchor="t">
            <a:spAutoFit/>
          </a:bodyPr>
          <a:lstStyle/>
          <a:p>
            <a:pPr algn="l">
              <a:lnSpc>
                <a:spcPts val="3502"/>
              </a:lnSpc>
            </a:pPr>
            <a:r>
              <a:rPr lang="en-US" sz="2502" spc="25">
                <a:solidFill>
                  <a:srgbClr val="0B49CB"/>
                </a:solidFill>
                <a:latin typeface="IBM Plex Sans Condensed"/>
                <a:ea typeface="IBM Plex Sans Condensed"/>
                <a:cs typeface="IBM Plex Sans Condensed"/>
                <a:sym typeface="IBM Plex Sans Condensed"/>
              </a:rPr>
              <a:t>Pie chart showing the Launch site with the highest launch success ratio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descr="Graphical user interface, application  Description automatically generated"/>
          <p:cNvSpPr/>
          <p:nvPr/>
        </p:nvSpPr>
        <p:spPr>
          <a:xfrm>
            <a:off x="0" y="2190750"/>
            <a:ext cx="10515600" cy="3786368"/>
          </a:xfrm>
          <a:custGeom>
            <a:avLst/>
            <a:gdLst/>
            <a:ahLst/>
            <a:cxnLst/>
            <a:rect l="l" t="t" r="r" b="b"/>
            <a:pathLst>
              <a:path w="10515600" h="3786368">
                <a:moveTo>
                  <a:pt x="0" y="0"/>
                </a:moveTo>
                <a:lnTo>
                  <a:pt x="10515600" y="0"/>
                </a:lnTo>
                <a:lnTo>
                  <a:pt x="10515600" y="3786368"/>
                </a:lnTo>
                <a:lnTo>
                  <a:pt x="0" y="3786368"/>
                </a:lnTo>
                <a:lnTo>
                  <a:pt x="0" y="0"/>
                </a:lnTo>
                <a:close/>
              </a:path>
            </a:pathLst>
          </a:custGeom>
          <a:blipFill>
            <a:blip r:embed="rId2"/>
            <a:stretch>
              <a:fillRect/>
            </a:stretch>
          </a:blipFill>
        </p:spPr>
      </p:sp>
      <p:sp>
        <p:nvSpPr>
          <p:cNvPr id="15" name="TextBox 15"/>
          <p:cNvSpPr txBox="1"/>
          <p:nvPr/>
        </p:nvSpPr>
        <p:spPr>
          <a:xfrm>
            <a:off x="929640" y="490785"/>
            <a:ext cx="9676276" cy="690286"/>
          </a:xfrm>
          <a:prstGeom prst="rect">
            <a:avLst/>
          </a:prstGeom>
        </p:spPr>
        <p:txBody>
          <a:bodyPr lIns="0" tIns="0" rIns="0" bIns="0" rtlCol="0" anchor="t">
            <a:spAutoFit/>
          </a:bodyPr>
          <a:lstStyle/>
          <a:p>
            <a:pPr algn="l">
              <a:lnSpc>
                <a:spcPts val="2699"/>
              </a:lnSpc>
            </a:pPr>
            <a:r>
              <a:rPr lang="en-US" sz="2502" spc="25">
                <a:solidFill>
                  <a:srgbClr val="0B49CB"/>
                </a:solidFill>
                <a:latin typeface="IBM Plex Sans Condensed"/>
                <a:ea typeface="IBM Plex Sans Condensed"/>
                <a:cs typeface="IBM Plex Sans Condensed"/>
                <a:sym typeface="IBM Plex Sans Condensed"/>
              </a:rPr>
              <a:t>Scatter plot of Payload vs Launch Outcome for all sites, with different payload selected in the range slider</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898989"/>
                </a:solidFill>
                <a:latin typeface="Trebuchet MS"/>
                <a:ea typeface="Trebuchet MS"/>
                <a:cs typeface="Trebuchet MS"/>
                <a:sym typeface="Trebuchet MS"/>
              </a:rPr>
              <a:t>41</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4013454"/>
            <a:ext cx="448818" cy="2844546"/>
            <a:chOff x="0" y="0"/>
            <a:chExt cx="448818" cy="2844546"/>
          </a:xfrm>
        </p:grpSpPr>
        <p:sp>
          <p:nvSpPr>
            <p:cNvPr id="3" name="Freeform 3"/>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4" name="Group 4"/>
          <p:cNvGrpSpPr>
            <a:grpSpLocks noChangeAspect="1"/>
          </p:cNvGrpSpPr>
          <p:nvPr/>
        </p:nvGrpSpPr>
        <p:grpSpPr>
          <a:xfrm>
            <a:off x="7356396" y="-63503"/>
            <a:ext cx="4899108" cy="6984997"/>
            <a:chOff x="0" y="0"/>
            <a:chExt cx="4899114" cy="6985000"/>
          </a:xfrm>
        </p:grpSpPr>
        <p:sp>
          <p:nvSpPr>
            <p:cNvPr id="5" name="Freeform 5"/>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6" name="Freeform 6"/>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7" name="Freeform 7"/>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8" name="Freeform 8"/>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9" name="Freeform 9"/>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0" name="Freeform 10"/>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1" name="Freeform 11"/>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2" name="Freeform 12"/>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3" name="Freeform 13"/>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4" name="Freeform 14"/>
          <p:cNvSpPr/>
          <p:nvPr/>
        </p:nvSpPr>
        <p:spPr>
          <a:xfrm>
            <a:off x="557784" y="2815590"/>
            <a:ext cx="11164824" cy="3320796"/>
          </a:xfrm>
          <a:custGeom>
            <a:avLst/>
            <a:gdLst/>
            <a:ahLst/>
            <a:cxnLst/>
            <a:rect l="l" t="t" r="r" b="b"/>
            <a:pathLst>
              <a:path w="11164824" h="3320796">
                <a:moveTo>
                  <a:pt x="0" y="0"/>
                </a:moveTo>
                <a:lnTo>
                  <a:pt x="11164824" y="0"/>
                </a:lnTo>
                <a:lnTo>
                  <a:pt x="11164824" y="3320796"/>
                </a:lnTo>
                <a:lnTo>
                  <a:pt x="0" y="3320796"/>
                </a:lnTo>
                <a:lnTo>
                  <a:pt x="0" y="0"/>
                </a:lnTo>
                <a:close/>
              </a:path>
            </a:pathLst>
          </a:custGeom>
          <a:blipFill>
            <a:blip r:embed="rId2"/>
            <a:stretch>
              <a:fillRect/>
            </a:stretch>
          </a:blipFill>
        </p:spPr>
      </p:sp>
      <p:sp>
        <p:nvSpPr>
          <p:cNvPr id="15" name="TextBox 15"/>
          <p:cNvSpPr txBox="1"/>
          <p:nvPr/>
        </p:nvSpPr>
        <p:spPr>
          <a:xfrm>
            <a:off x="1138190" y="905799"/>
            <a:ext cx="2791930" cy="1016013"/>
          </a:xfrm>
          <a:prstGeom prst="rect">
            <a:avLst/>
          </a:prstGeom>
        </p:spPr>
        <p:txBody>
          <a:bodyPr lIns="0" tIns="0" rIns="0" bIns="0" rtlCol="0" anchor="t">
            <a:spAutoFit/>
          </a:bodyPr>
          <a:lstStyle/>
          <a:p>
            <a:pPr algn="l">
              <a:lnSpc>
                <a:spcPts val="3994"/>
              </a:lnSpc>
            </a:pPr>
            <a:r>
              <a:rPr lang="en-US" sz="3702" spc="37">
                <a:solidFill>
                  <a:srgbClr val="0B49CB"/>
                </a:solidFill>
                <a:latin typeface="IBM Plex Sans Condensed"/>
                <a:ea typeface="IBM Plex Sans Condensed"/>
                <a:cs typeface="IBM Plex Sans Condensed"/>
                <a:sym typeface="IBM Plex Sans Condensed"/>
              </a:rPr>
              <a:t>Classification Accuracy</a:t>
            </a:r>
          </a:p>
        </p:txBody>
      </p:sp>
      <p:sp>
        <p:nvSpPr>
          <p:cNvPr id="16" name="TextBox 16"/>
          <p:cNvSpPr txBox="1"/>
          <p:nvPr/>
        </p:nvSpPr>
        <p:spPr>
          <a:xfrm>
            <a:off x="11100816" y="6427480"/>
            <a:ext cx="163068" cy="209979"/>
          </a:xfrm>
          <a:prstGeom prst="rect">
            <a:avLst/>
          </a:prstGeom>
        </p:spPr>
        <p:txBody>
          <a:bodyPr lIns="0" tIns="0" rIns="0" bIns="0" rtlCol="0" anchor="t">
            <a:spAutoFit/>
          </a:bodyPr>
          <a:lstStyle/>
          <a:p>
            <a:pPr algn="l">
              <a:lnSpc>
                <a:spcPts val="1679"/>
              </a:lnSpc>
            </a:pPr>
            <a:r>
              <a:rPr lang="en-US" sz="1200" spc="1">
                <a:solidFill>
                  <a:srgbClr val="7F7F7F"/>
                </a:solidFill>
                <a:latin typeface="Trebuchet MS"/>
                <a:ea typeface="Trebuchet MS"/>
                <a:cs typeface="Trebuchet MS"/>
                <a:sym typeface="Trebuchet MS"/>
              </a:rPr>
              <a:t>43</a:t>
            </a:r>
          </a:p>
        </p:txBody>
      </p:sp>
      <p:sp>
        <p:nvSpPr>
          <p:cNvPr id="17" name="TextBox 17"/>
          <p:cNvSpPr txBox="1"/>
          <p:nvPr/>
        </p:nvSpPr>
        <p:spPr>
          <a:xfrm>
            <a:off x="6281099" y="84108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6623999" y="855355"/>
            <a:ext cx="5471131" cy="666226"/>
          </a:xfrm>
          <a:prstGeom prst="rect">
            <a:avLst/>
          </a:prstGeom>
        </p:spPr>
        <p:txBody>
          <a:bodyPr lIns="0" tIns="0" rIns="0" bIns="0" rtlCol="0" anchor="t">
            <a:spAutoFit/>
          </a:bodyPr>
          <a:lstStyle/>
          <a:p>
            <a:pPr algn="l">
              <a:lnSpc>
                <a:spcPts val="2640"/>
              </a:lnSpc>
            </a:pPr>
            <a:r>
              <a:rPr lang="en-US" sz="2202" spc="22">
                <a:solidFill>
                  <a:srgbClr val="404040"/>
                </a:solidFill>
                <a:latin typeface="IBM Plex Sans Condensed"/>
                <a:ea typeface="IBM Plex Sans Condensed"/>
                <a:cs typeface="IBM Plex Sans Condensed"/>
                <a:sym typeface="IBM Plex Sans Condensed"/>
              </a:rPr>
              <a:t>The decision tree classifier is the model with the highest classification accuracy</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6561582" y="1880616"/>
            <a:ext cx="4281668" cy="3096768"/>
          </a:xfrm>
          <a:custGeom>
            <a:avLst/>
            <a:gdLst/>
            <a:ahLst/>
            <a:cxnLst/>
            <a:rect l="l" t="t" r="r" b="b"/>
            <a:pathLst>
              <a:path w="4281668" h="3096768">
                <a:moveTo>
                  <a:pt x="0" y="0"/>
                </a:moveTo>
                <a:lnTo>
                  <a:pt x="4281668" y="0"/>
                </a:lnTo>
                <a:lnTo>
                  <a:pt x="4281668" y="3096768"/>
                </a:lnTo>
                <a:lnTo>
                  <a:pt x="0" y="3096768"/>
                </a:lnTo>
                <a:lnTo>
                  <a:pt x="0" y="0"/>
                </a:lnTo>
                <a:close/>
              </a:path>
            </a:pathLst>
          </a:custGeom>
          <a:blipFill>
            <a:blip r:embed="rId3"/>
            <a:stretch>
              <a:fillRect/>
            </a:stretch>
          </a:blipFill>
        </p:spPr>
      </p:sp>
      <p:sp>
        <p:nvSpPr>
          <p:cNvPr id="16" name="TextBox 16"/>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44</a:t>
            </a:r>
          </a:p>
        </p:txBody>
      </p:sp>
      <p:sp>
        <p:nvSpPr>
          <p:cNvPr id="17" name="TextBox 17"/>
          <p:cNvSpPr txBox="1"/>
          <p:nvPr/>
        </p:nvSpPr>
        <p:spPr>
          <a:xfrm>
            <a:off x="91440" y="2095843"/>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434340" y="2110111"/>
            <a:ext cx="5139671" cy="2007451"/>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19" name="TextBox 19"/>
          <p:cNvSpPr txBox="1"/>
          <p:nvPr/>
        </p:nvSpPr>
        <p:spPr>
          <a:xfrm>
            <a:off x="861451" y="405108"/>
            <a:ext cx="3432715"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Confusion Matrix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061580" y="6133586"/>
            <a:ext cx="122501" cy="164621"/>
          </a:xfrm>
          <a:prstGeom prst="rect">
            <a:avLst/>
          </a:prstGeom>
        </p:spPr>
        <p:txBody>
          <a:bodyPr lIns="0" tIns="0" rIns="0" bIns="0" rtlCol="0" anchor="t">
            <a:spAutoFit/>
          </a:bodyPr>
          <a:lstStyle/>
          <a:p>
            <a:pPr algn="l">
              <a:lnSpc>
                <a:spcPts val="1260"/>
              </a:lnSpc>
            </a:pPr>
            <a:r>
              <a:rPr lang="en-US" sz="900" spc="2">
                <a:solidFill>
                  <a:srgbClr val="90C226"/>
                </a:solidFill>
                <a:latin typeface="Trebuchet MS"/>
                <a:ea typeface="Trebuchet MS"/>
                <a:cs typeface="Trebuchet MS"/>
                <a:sym typeface="Trebuchet MS"/>
              </a:rPr>
              <a:t>45</a:t>
            </a:r>
          </a:p>
        </p:txBody>
      </p:sp>
      <p:sp>
        <p:nvSpPr>
          <p:cNvPr id="16" name="TextBox 16"/>
          <p:cNvSpPr txBox="1"/>
          <p:nvPr/>
        </p:nvSpPr>
        <p:spPr>
          <a:xfrm>
            <a:off x="91440" y="1425902"/>
            <a:ext cx="9833600" cy="977856"/>
          </a:xfrm>
          <a:prstGeom prst="rect">
            <a:avLst/>
          </a:prstGeom>
        </p:spPr>
        <p:txBody>
          <a:bodyPr lIns="0" tIns="0" rIns="0" bIns="0" rtlCol="0" anchor="t">
            <a:spAutoFit/>
          </a:bodyPr>
          <a:lstStyle/>
          <a:p>
            <a:pPr algn="l">
              <a:lnSpc>
                <a:spcPts val="4045"/>
              </a:lnSpc>
            </a:pPr>
            <a:r>
              <a:rPr lang="en-US" sz="2202" spc="22">
                <a:solidFill>
                  <a:srgbClr val="3B2F06"/>
                </a:solidFill>
                <a:latin typeface="IBM Plex Sans Condensed"/>
                <a:ea typeface="IBM Plex Sans Condensed"/>
                <a:cs typeface="IBM Plex Sans Condensed"/>
                <a:sym typeface="IBM Plex Sans Condensed"/>
              </a:rPr>
              <a:t>We can conclude that: </a:t>
            </a: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larger the flight amount at a launch site, the greater the success rate at a </a:t>
            </a:r>
          </a:p>
        </p:txBody>
      </p:sp>
      <p:sp>
        <p:nvSpPr>
          <p:cNvPr id="17" name="TextBox 17"/>
          <p:cNvSpPr txBox="1"/>
          <p:nvPr/>
        </p:nvSpPr>
        <p:spPr>
          <a:xfrm>
            <a:off x="434340" y="2541499"/>
            <a:ext cx="1363999" cy="197568"/>
          </a:xfrm>
          <a:prstGeom prst="rect">
            <a:avLst/>
          </a:prstGeom>
        </p:spPr>
        <p:txBody>
          <a:bodyPr lIns="0" tIns="0" rIns="0" bIns="0" rtlCol="0" anchor="t">
            <a:spAutoFit/>
          </a:bodyPr>
          <a:lstStyle/>
          <a:p>
            <a:pPr algn="l">
              <a:lnSpc>
                <a:spcPts val="1235"/>
              </a:lnSpc>
            </a:pPr>
            <a:r>
              <a:rPr lang="en-US" sz="2202" spc="22">
                <a:solidFill>
                  <a:srgbClr val="3B2F06"/>
                </a:solidFill>
                <a:latin typeface="IBM Plex Sans Condensed"/>
                <a:ea typeface="IBM Plex Sans Condensed"/>
                <a:cs typeface="IBM Plex Sans Condensed"/>
                <a:sym typeface="IBM Plex Sans Condensed"/>
              </a:rPr>
              <a:t>launch site.</a:t>
            </a:r>
          </a:p>
        </p:txBody>
      </p:sp>
      <p:sp>
        <p:nvSpPr>
          <p:cNvPr id="18" name="TextBox 18"/>
          <p:cNvSpPr txBox="1"/>
          <p:nvPr/>
        </p:nvSpPr>
        <p:spPr>
          <a:xfrm>
            <a:off x="91440" y="2646578"/>
            <a:ext cx="9923278" cy="2142668"/>
          </a:xfrm>
          <a:prstGeom prst="rect">
            <a:avLst/>
          </a:prstGeom>
        </p:spPr>
        <p:txBody>
          <a:bodyPr lIns="0" tIns="0" rIns="0" bIns="0" rtlCol="0" anchor="t">
            <a:spAutoFit/>
          </a:bodyPr>
          <a:lstStyle/>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404040"/>
                </a:solidFill>
                <a:latin typeface="IBM Plex Sans Condensed"/>
                <a:ea typeface="IBM Plex Sans Condensed"/>
                <a:cs typeface="IBM Plex Sans Condensed"/>
                <a:sym typeface="IBM Plex Sans Condensed"/>
              </a:rPr>
              <a:t>Launch success rate started to increase in 2013 till 2020.</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Orbits </a:t>
            </a:r>
            <a:r>
              <a:rPr lang="en-US" sz="2202" spc="22">
                <a:solidFill>
                  <a:srgbClr val="404040"/>
                </a:solidFill>
                <a:latin typeface="IBM Plex Sans Condensed"/>
                <a:ea typeface="IBM Plex Sans Condensed"/>
                <a:cs typeface="IBM Plex Sans Condensed"/>
                <a:sym typeface="IBM Plex Sans Condensed"/>
              </a:rPr>
              <a:t>ES-L1, GEO, HEO, SSO, VLEO had the most success rate.</a:t>
            </a:r>
          </a:p>
          <a:p>
            <a:pPr algn="l">
              <a:lnSpc>
                <a:spcPts val="5505"/>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KSC LC-39A had the most successful launches of any sites.</a:t>
            </a:r>
          </a:p>
          <a:p>
            <a:pPr algn="l">
              <a:lnSpc>
                <a:spcPts val="2571"/>
              </a:lnSpc>
            </a:pPr>
            <a:r>
              <a:rPr lang="en-US" sz="2202" spc="22">
                <a:solidFill>
                  <a:srgbClr val="90C226"/>
                </a:solidFill>
                <a:latin typeface="IBM Plex Sans Condensed"/>
                <a:ea typeface="IBM Plex Sans Condensed"/>
                <a:cs typeface="IBM Plex Sans Condensed"/>
                <a:sym typeface="IBM Plex Sans Condensed"/>
              </a:rPr>
              <a:t></a:t>
            </a:r>
            <a:r>
              <a:rPr lang="en-US" sz="2202" spc="22">
                <a:solidFill>
                  <a:srgbClr val="3B2F06"/>
                </a:solidFill>
                <a:latin typeface="IBM Plex Sans Condensed"/>
                <a:ea typeface="IBM Plex Sans Condensed"/>
                <a:cs typeface="IBM Plex Sans Condensed"/>
                <a:sym typeface="IBM Plex Sans Condensed"/>
              </a:rPr>
              <a:t>The Decision tree classifier is the best machine learning algorithm for this task.</a:t>
            </a:r>
          </a:p>
        </p:txBody>
      </p:sp>
      <p:sp>
        <p:nvSpPr>
          <p:cNvPr id="19" name="TextBox 19"/>
          <p:cNvSpPr txBox="1"/>
          <p:nvPr/>
        </p:nvSpPr>
        <p:spPr>
          <a:xfrm>
            <a:off x="861451" y="405108"/>
            <a:ext cx="2430637"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Conclusions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12038838" y="6448577"/>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6</a:t>
            </a:r>
          </a:p>
        </p:txBody>
      </p:sp>
      <p:sp>
        <p:nvSpPr>
          <p:cNvPr id="16" name="TextBox 16"/>
          <p:cNvSpPr txBox="1"/>
          <p:nvPr/>
        </p:nvSpPr>
        <p:spPr>
          <a:xfrm>
            <a:off x="861451" y="3087253"/>
            <a:ext cx="3092339" cy="394497"/>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•Perform datawrangling</a:t>
            </a:r>
          </a:p>
        </p:txBody>
      </p:sp>
      <p:sp>
        <p:nvSpPr>
          <p:cNvPr id="17" name="TextBox 17"/>
          <p:cNvSpPr txBox="1"/>
          <p:nvPr/>
        </p:nvSpPr>
        <p:spPr>
          <a:xfrm>
            <a:off x="861451" y="1500178"/>
            <a:ext cx="3789540" cy="1000087"/>
          </a:xfrm>
          <a:prstGeom prst="rect">
            <a:avLst/>
          </a:prstGeom>
        </p:spPr>
        <p:txBody>
          <a:bodyPr lIns="0" tIns="0" rIns="0" bIns="0" rtlCol="0" anchor="t">
            <a:spAutoFit/>
          </a:bodyPr>
          <a:lstStyle/>
          <a:p>
            <a:pPr algn="l">
              <a:lnSpc>
                <a:spcPts val="4045"/>
              </a:lnSpc>
            </a:pPr>
            <a:r>
              <a:rPr lang="en-US" sz="2202" spc="22">
                <a:solidFill>
                  <a:srgbClr val="0B49CB"/>
                </a:solidFill>
                <a:latin typeface="IBM Plex Sans Condensed"/>
                <a:ea typeface="IBM Plex Sans Condensed"/>
                <a:cs typeface="IBM Plex Sans Condensed"/>
                <a:sym typeface="IBM Plex Sans Condensed"/>
              </a:rPr>
              <a:t>Executive Summary </a:t>
            </a:r>
            <a:r>
              <a:rPr lang="en-US" sz="2202" spc="22">
                <a:solidFill>
                  <a:srgbClr val="3B2F06"/>
                </a:solidFill>
                <a:latin typeface="IBM Plex Sans Condensed"/>
                <a:ea typeface="IBM Plex Sans Condensed"/>
                <a:cs typeface="IBM Plex Sans Condensed"/>
                <a:sym typeface="IBM Plex Sans Condensed"/>
              </a:rPr>
              <a:t>•Data collection methodology:</a:t>
            </a:r>
          </a:p>
        </p:txBody>
      </p:sp>
      <p:sp>
        <p:nvSpPr>
          <p:cNvPr id="18" name="TextBox 18"/>
          <p:cNvSpPr txBox="1"/>
          <p:nvPr/>
        </p:nvSpPr>
        <p:spPr>
          <a:xfrm>
            <a:off x="1089650" y="3974392"/>
            <a:ext cx="8269996" cy="1490882"/>
          </a:xfrm>
          <a:prstGeom prst="rect">
            <a:avLst/>
          </a:prstGeom>
        </p:spPr>
        <p:txBody>
          <a:bodyPr lIns="0" tIns="0" rIns="0" bIns="0" rtlCol="0" anchor="t">
            <a:spAutoFit/>
          </a:bodyPr>
          <a:lstStyle/>
          <a:p>
            <a:pPr algn="l">
              <a:lnSpc>
                <a:spcPts val="4042"/>
              </a:lnSpc>
            </a:pPr>
            <a:r>
              <a:rPr lang="en-US" sz="2202" spc="22">
                <a:solidFill>
                  <a:srgbClr val="3B2F06"/>
                </a:solidFill>
                <a:latin typeface="IBM Plex Sans Condensed"/>
                <a:ea typeface="IBM Plex Sans Condensed"/>
                <a:cs typeface="IBM Plex Sans Condensed"/>
                <a:sym typeface="IBM Plex Sans Condensed"/>
              </a:rPr>
              <a:t>Perform exploratory data analysis (EDA) using visualization andSQL Perform interactive visual analytics using Folium andPlotlyDash Perform predictive analysis using classification models</a:t>
            </a:r>
          </a:p>
        </p:txBody>
      </p:sp>
      <p:sp>
        <p:nvSpPr>
          <p:cNvPr id="19" name="TextBox 19"/>
          <p:cNvSpPr txBox="1"/>
          <p:nvPr/>
        </p:nvSpPr>
        <p:spPr>
          <a:xfrm>
            <a:off x="861174" y="3999300"/>
            <a:ext cx="100117" cy="1489758"/>
          </a:xfrm>
          <a:prstGeom prst="rect">
            <a:avLst/>
          </a:prstGeom>
        </p:spPr>
        <p:txBody>
          <a:bodyPr lIns="0" tIns="0" rIns="0" bIns="0" rtlCol="0" anchor="t">
            <a:spAutoFit/>
          </a:bodyPr>
          <a:lstStyle/>
          <a:p>
            <a:pPr algn="just">
              <a:lnSpc>
                <a:spcPts val="4042"/>
              </a:lnSpc>
            </a:pPr>
            <a:r>
              <a:rPr lang="en-US" sz="2202" spc="-17">
                <a:solidFill>
                  <a:srgbClr val="3B2F06"/>
                </a:solidFill>
                <a:latin typeface="IBM Plex Sans Condensed"/>
                <a:ea typeface="IBM Plex Sans Condensed"/>
                <a:cs typeface="IBM Plex Sans Condensed"/>
                <a:sym typeface="IBM Plex Sans Condensed"/>
              </a:rPr>
              <a:t>• • •</a:t>
            </a:r>
          </a:p>
        </p:txBody>
      </p:sp>
      <p:sp>
        <p:nvSpPr>
          <p:cNvPr id="20" name="TextBox 20"/>
          <p:cNvSpPr txBox="1"/>
          <p:nvPr/>
        </p:nvSpPr>
        <p:spPr>
          <a:xfrm>
            <a:off x="1318651" y="3632521"/>
            <a:ext cx="86239" cy="313439"/>
          </a:xfrm>
          <a:prstGeom prst="rect">
            <a:avLst/>
          </a:prstGeom>
        </p:spPr>
        <p:txBody>
          <a:bodyPr lIns="0" tIns="0" rIns="0" bIns="0" rtlCol="0" anchor="t">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id="21" name="TextBox 21"/>
          <p:cNvSpPr txBox="1"/>
          <p:nvPr/>
        </p:nvSpPr>
        <p:spPr>
          <a:xfrm>
            <a:off x="1318651" y="5638867"/>
            <a:ext cx="86239" cy="313439"/>
          </a:xfrm>
          <a:prstGeom prst="rect">
            <a:avLst/>
          </a:prstGeom>
        </p:spPr>
        <p:txBody>
          <a:bodyPr lIns="0" tIns="0" rIns="0" bIns="0" rtlCol="0" anchor="t">
            <a:spAutoFit/>
          </a:bodyPr>
          <a:lstStyle/>
          <a:p>
            <a:pPr algn="l">
              <a:lnSpc>
                <a:spcPts val="2662"/>
              </a:lnSpc>
            </a:pPr>
            <a:r>
              <a:rPr lang="en-US" sz="1902" spc="-15">
                <a:solidFill>
                  <a:srgbClr val="757575"/>
                </a:solidFill>
                <a:latin typeface="IBM Plex Sans Condensed"/>
                <a:ea typeface="IBM Plex Sans Condensed"/>
                <a:cs typeface="IBM Plex Sans Condensed"/>
                <a:sym typeface="IBM Plex Sans Condensed"/>
              </a:rPr>
              <a:t>•</a:t>
            </a:r>
          </a:p>
        </p:txBody>
      </p:sp>
      <p:sp>
        <p:nvSpPr>
          <p:cNvPr id="22" name="TextBox 22"/>
          <p:cNvSpPr txBox="1"/>
          <p:nvPr/>
        </p:nvSpPr>
        <p:spPr>
          <a:xfrm>
            <a:off x="1547165" y="5617350"/>
            <a:ext cx="5204736" cy="314411"/>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How to build, tune, evaluate classification models</a:t>
            </a:r>
          </a:p>
        </p:txBody>
      </p:sp>
      <p:sp>
        <p:nvSpPr>
          <p:cNvPr id="23" name="TextBox 23"/>
          <p:cNvSpPr txBox="1"/>
          <p:nvPr/>
        </p:nvSpPr>
        <p:spPr>
          <a:xfrm>
            <a:off x="1547165" y="3611004"/>
            <a:ext cx="5650992" cy="314411"/>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One-hot encoding was applied to categorical features</a:t>
            </a:r>
          </a:p>
        </p:txBody>
      </p:sp>
      <p:sp>
        <p:nvSpPr>
          <p:cNvPr id="24" name="TextBox 24"/>
          <p:cNvSpPr txBox="1"/>
          <p:nvPr/>
        </p:nvSpPr>
        <p:spPr>
          <a:xfrm>
            <a:off x="1318651" y="2628852"/>
            <a:ext cx="7771524" cy="336413"/>
          </a:xfrm>
          <a:prstGeom prst="rect">
            <a:avLst/>
          </a:prstGeom>
        </p:spPr>
        <p:txBody>
          <a:bodyPr lIns="0" tIns="0" rIns="0" bIns="0" rtlCol="0" anchor="t">
            <a:spAutoFit/>
          </a:bodyPr>
          <a:lstStyle/>
          <a:p>
            <a:pPr algn="l">
              <a:lnSpc>
                <a:spcPts val="2662"/>
              </a:lnSpc>
            </a:pPr>
            <a:r>
              <a:rPr lang="en-US" sz="1902" spc="20">
                <a:solidFill>
                  <a:srgbClr val="757575"/>
                </a:solidFill>
                <a:latin typeface="IBM Plex Sans Condensed"/>
                <a:ea typeface="IBM Plex Sans Condensed"/>
                <a:cs typeface="IBM Plex Sans Condensed"/>
                <a:sym typeface="IBM Plex Sans Condensed"/>
              </a:rPr>
              <a:t>•Data was collected using SpaceX API and web scraping from Wikipedia.</a:t>
            </a:r>
          </a:p>
        </p:txBody>
      </p:sp>
      <p:sp>
        <p:nvSpPr>
          <p:cNvPr id="25" name="TextBox 25"/>
          <p:cNvSpPr txBox="1"/>
          <p:nvPr/>
        </p:nvSpPr>
        <p:spPr>
          <a:xfrm>
            <a:off x="861451" y="405108"/>
            <a:ext cx="2690079"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TextBox 15"/>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7</a:t>
            </a:r>
          </a:p>
        </p:txBody>
      </p:sp>
      <p:sp>
        <p:nvSpPr>
          <p:cNvPr id="16" name="TextBox 16"/>
          <p:cNvSpPr txBox="1"/>
          <p:nvPr/>
        </p:nvSpPr>
        <p:spPr>
          <a:xfrm>
            <a:off x="91440" y="1441799"/>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7" name="TextBox 17"/>
          <p:cNvSpPr txBox="1"/>
          <p:nvPr/>
        </p:nvSpPr>
        <p:spPr>
          <a:xfrm>
            <a:off x="434340" y="1417968"/>
            <a:ext cx="5603396" cy="369018"/>
          </a:xfrm>
          <a:prstGeom prst="rect">
            <a:avLst/>
          </a:prstGeom>
        </p:spPr>
        <p:txBody>
          <a:bodyPr lIns="0" tIns="0" rIns="0" bIns="0" rtlCol="0" anchor="t">
            <a:spAutoFit/>
          </a:bodyPr>
          <a:lstStyle/>
          <a:p>
            <a:pPr algn="l">
              <a:lnSpc>
                <a:spcPts val="3082"/>
              </a:lnSpc>
            </a:pPr>
            <a:r>
              <a:rPr lang="en-US" sz="2202" spc="22">
                <a:solidFill>
                  <a:srgbClr val="3B2F06"/>
                </a:solidFill>
                <a:latin typeface="IBM Plex Sans Condensed"/>
                <a:ea typeface="IBM Plex Sans Condensed"/>
                <a:cs typeface="IBM Plex Sans Condensed"/>
                <a:sym typeface="IBM Plex Sans Condensed"/>
              </a:rPr>
              <a:t>Thedatawascollectedusingvariousmethods</a:t>
            </a:r>
          </a:p>
        </p:txBody>
      </p:sp>
      <p:sp>
        <p:nvSpPr>
          <p:cNvPr id="18" name="TextBox 18"/>
          <p:cNvSpPr txBox="1"/>
          <p:nvPr/>
        </p:nvSpPr>
        <p:spPr>
          <a:xfrm>
            <a:off x="548640" y="1841640"/>
            <a:ext cx="65484" cy="866689"/>
          </a:xfrm>
          <a:prstGeom prst="rect">
            <a:avLst/>
          </a:prstGeom>
        </p:spPr>
        <p:txBody>
          <a:bodyPr lIns="0" tIns="0" rIns="0" bIns="0" rtlCol="0" anchor="t">
            <a:spAutoFit/>
          </a:bodyPr>
          <a:lstStyle/>
          <a:p>
            <a:pPr algn="just">
              <a:lnSpc>
                <a:spcPts val="3678"/>
              </a:lnSpc>
            </a:pPr>
            <a:r>
              <a:rPr lang="en-US" sz="1518" spc="15">
                <a:solidFill>
                  <a:srgbClr val="90C226"/>
                </a:solidFill>
                <a:latin typeface="IBM Plex Sans Condensed"/>
                <a:ea typeface="IBM Plex Sans Condensed"/>
                <a:cs typeface="IBM Plex Sans Condensed"/>
                <a:sym typeface="IBM Plex Sans Condensed"/>
              </a:rPr>
              <a:t>- -</a:t>
            </a:r>
          </a:p>
        </p:txBody>
      </p:sp>
      <p:sp>
        <p:nvSpPr>
          <p:cNvPr id="19" name="TextBox 19"/>
          <p:cNvSpPr txBox="1"/>
          <p:nvPr/>
        </p:nvSpPr>
        <p:spPr>
          <a:xfrm>
            <a:off x="548640" y="3209049"/>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0" name="TextBox 20"/>
          <p:cNvSpPr txBox="1"/>
          <p:nvPr/>
        </p:nvSpPr>
        <p:spPr>
          <a:xfrm>
            <a:off x="548640" y="3965715"/>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1" name="TextBox 21"/>
          <p:cNvSpPr txBox="1"/>
          <p:nvPr/>
        </p:nvSpPr>
        <p:spPr>
          <a:xfrm>
            <a:off x="548640" y="4722381"/>
            <a:ext cx="65484" cy="256708"/>
          </a:xfrm>
          <a:prstGeom prst="rect">
            <a:avLst/>
          </a:prstGeom>
        </p:spPr>
        <p:txBody>
          <a:bodyPr lIns="0" tIns="0" rIns="0" bIns="0" rtlCol="0" anchor="t">
            <a:spAutoFit/>
          </a:bodyPr>
          <a:lstStyle/>
          <a:p>
            <a:pPr algn="l">
              <a:lnSpc>
                <a:spcPts val="2125"/>
              </a:lnSpc>
            </a:pPr>
            <a:r>
              <a:rPr lang="en-US" sz="1518" spc="15">
                <a:solidFill>
                  <a:srgbClr val="90C226"/>
                </a:solidFill>
                <a:latin typeface="IBM Plex Sans Condensed"/>
                <a:ea typeface="IBM Plex Sans Condensed"/>
                <a:cs typeface="IBM Plex Sans Condensed"/>
                <a:sym typeface="IBM Plex Sans Condensed"/>
              </a:rPr>
              <a:t>-</a:t>
            </a:r>
          </a:p>
        </p:txBody>
      </p:sp>
      <p:sp>
        <p:nvSpPr>
          <p:cNvPr id="22" name="TextBox 22"/>
          <p:cNvSpPr txBox="1"/>
          <p:nvPr/>
        </p:nvSpPr>
        <p:spPr>
          <a:xfrm>
            <a:off x="834390" y="1844773"/>
            <a:ext cx="6589319" cy="409661"/>
          </a:xfrm>
          <a:prstGeom prst="rect">
            <a:avLst/>
          </a:prstGeom>
        </p:spPr>
        <p:txBody>
          <a:bodyPr lIns="0" tIns="0" rIns="0" bIns="0" rtlCol="0" anchor="t">
            <a:spAutoFit/>
          </a:bodyPr>
          <a:lstStyle/>
          <a:p>
            <a:pPr algn="l">
              <a:lnSpc>
                <a:spcPts val="3678"/>
              </a:lnSpc>
            </a:pPr>
            <a:r>
              <a:rPr lang="en-US" sz="1902" spc="19">
                <a:solidFill>
                  <a:srgbClr val="3B2F06"/>
                </a:solidFill>
                <a:latin typeface="IBM Plex Sans Condensed"/>
                <a:ea typeface="IBM Plex Sans Condensed"/>
                <a:cs typeface="IBM Plex Sans Condensed"/>
                <a:sym typeface="IBM Plex Sans Condensed"/>
              </a:rPr>
              <a:t>Data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collection</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was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done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get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request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the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SpaceX</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API.</a:t>
            </a:r>
          </a:p>
        </p:txBody>
      </p:sp>
      <p:sp>
        <p:nvSpPr>
          <p:cNvPr id="23" name="TextBox 23"/>
          <p:cNvSpPr txBox="1"/>
          <p:nvPr/>
        </p:nvSpPr>
        <p:spPr>
          <a:xfrm>
            <a:off x="834390" y="2311879"/>
            <a:ext cx="9477937" cy="409661"/>
          </a:xfrm>
          <a:prstGeom prst="rect">
            <a:avLst/>
          </a:prstGeom>
        </p:spPr>
        <p:txBody>
          <a:bodyPr lIns="0" tIns="0" rIns="0" bIns="0" rtlCol="0" anchor="t">
            <a:spAutoFit/>
          </a:bodyPr>
          <a:lstStyle/>
          <a:p>
            <a:pPr algn="l">
              <a:lnSpc>
                <a:spcPts val="3678"/>
              </a:lnSpc>
            </a:pPr>
            <a:r>
              <a:rPr lang="en-US" sz="1902" spc="20">
                <a:solidFill>
                  <a:srgbClr val="3B2F06"/>
                </a:solidFill>
                <a:latin typeface="IBM Plex Sans Condensed"/>
                <a:ea typeface="IBM Plex Sans Condensed"/>
                <a:cs typeface="IBM Plex Sans Condensed"/>
                <a:sym typeface="IBM Plex Sans Condensed"/>
              </a:rPr>
              <a:t>Next,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decoded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response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content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using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.json()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function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call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turn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it</a:t>
            </a:r>
          </a:p>
        </p:txBody>
      </p:sp>
      <p:sp>
        <p:nvSpPr>
          <p:cNvPr id="24" name="TextBox 24"/>
          <p:cNvSpPr txBox="1"/>
          <p:nvPr/>
        </p:nvSpPr>
        <p:spPr>
          <a:xfrm>
            <a:off x="834390" y="2858681"/>
            <a:ext cx="5109782"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into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using</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.json_normalize().</a:t>
            </a:r>
          </a:p>
        </p:txBody>
      </p:sp>
      <p:sp>
        <p:nvSpPr>
          <p:cNvPr id="25" name="TextBox 25"/>
          <p:cNvSpPr txBox="1"/>
          <p:nvPr/>
        </p:nvSpPr>
        <p:spPr>
          <a:xfrm>
            <a:off x="834390" y="2964532"/>
            <a:ext cx="9478061" cy="514436"/>
          </a:xfrm>
          <a:prstGeom prst="rect">
            <a:avLst/>
          </a:prstGeom>
        </p:spPr>
        <p:txBody>
          <a:bodyPr lIns="0" tIns="0" rIns="0" bIns="0" rtlCol="0" anchor="t">
            <a:spAutoFit/>
          </a:bodyPr>
          <a:lstStyle/>
          <a:p>
            <a:pPr algn="l">
              <a:lnSpc>
                <a:spcPts val="4755"/>
              </a:lnSpc>
            </a:pPr>
            <a:r>
              <a:rPr lang="en-US" sz="1902" spc="22">
                <a:solidFill>
                  <a:srgbClr val="3B2F06"/>
                </a:solidFill>
                <a:latin typeface="IBM Plex Sans Condensed"/>
                <a:ea typeface="IBM Plex Sans Condensed"/>
                <a:cs typeface="IBM Plex Sans Condensed"/>
                <a:sym typeface="IBM Plex Sans Condensed"/>
              </a:rPr>
              <a:t>We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cleaned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the</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data,</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checked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for</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and</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fill</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in</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missing</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values</a:t>
            </a:r>
            <a:r>
              <a:rPr lang="en-US" sz="1902" spc="22">
                <a:solidFill>
                  <a:srgbClr val="000000"/>
                </a:solidFill>
                <a:latin typeface="IBM Plex Sans Condensed"/>
                <a:ea typeface="IBM Plex Sans Condensed"/>
                <a:cs typeface="IBM Plex Sans Condensed"/>
                <a:sym typeface="IBM Plex Sans Condensed"/>
              </a:rPr>
              <a:t> </a:t>
            </a:r>
            <a:r>
              <a:rPr lang="en-US" sz="1902" spc="22">
                <a:solidFill>
                  <a:srgbClr val="3B2F06"/>
                </a:solidFill>
                <a:latin typeface="IBM Plex Sans Condensed"/>
                <a:ea typeface="IBM Plex Sans Condensed"/>
                <a:cs typeface="IBM Plex Sans Condensed"/>
                <a:sym typeface="IBM Plex Sans Condensed"/>
              </a:rPr>
              <a:t>where</a:t>
            </a:r>
          </a:p>
        </p:txBody>
      </p:sp>
      <p:sp>
        <p:nvSpPr>
          <p:cNvPr id="26" name="TextBox 26"/>
          <p:cNvSpPr txBox="1"/>
          <p:nvPr/>
        </p:nvSpPr>
        <p:spPr>
          <a:xfrm>
            <a:off x="834390" y="3616109"/>
            <a:ext cx="1076211"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necessary.</a:t>
            </a:r>
          </a:p>
        </p:txBody>
      </p:sp>
      <p:sp>
        <p:nvSpPr>
          <p:cNvPr id="27" name="TextBox 27"/>
          <p:cNvSpPr txBox="1"/>
          <p:nvPr/>
        </p:nvSpPr>
        <p:spPr>
          <a:xfrm>
            <a:off x="834390" y="3721198"/>
            <a:ext cx="9477223" cy="514436"/>
          </a:xfrm>
          <a:prstGeom prst="rect">
            <a:avLst/>
          </a:prstGeom>
        </p:spPr>
        <p:txBody>
          <a:bodyPr lIns="0" tIns="0" rIns="0" bIns="0" rtlCol="0" anchor="t">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In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addition,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performed</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web</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scraping</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from</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Wikipedia</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for</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Falcon</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9</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with</a:t>
            </a:r>
          </a:p>
        </p:txBody>
      </p:sp>
      <p:sp>
        <p:nvSpPr>
          <p:cNvPr id="28" name="TextBox 28"/>
          <p:cNvSpPr txBox="1"/>
          <p:nvPr/>
        </p:nvSpPr>
        <p:spPr>
          <a:xfrm>
            <a:off x="834390" y="4372775"/>
            <a:ext cx="1514723"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BeautifulSoup.</a:t>
            </a:r>
          </a:p>
        </p:txBody>
      </p:sp>
      <p:sp>
        <p:nvSpPr>
          <p:cNvPr id="29" name="TextBox 29"/>
          <p:cNvSpPr txBox="1"/>
          <p:nvPr/>
        </p:nvSpPr>
        <p:spPr>
          <a:xfrm>
            <a:off x="834390" y="4477864"/>
            <a:ext cx="9477718" cy="514436"/>
          </a:xfrm>
          <a:prstGeom prst="rect">
            <a:avLst/>
          </a:prstGeom>
        </p:spPr>
        <p:txBody>
          <a:bodyPr lIns="0" tIns="0" rIns="0" bIns="0" rtlCol="0" anchor="t">
            <a:spAutoFit/>
          </a:bodyPr>
          <a:lstStyle/>
          <a:p>
            <a:pPr algn="l">
              <a:lnSpc>
                <a:spcPts val="4755"/>
              </a:lnSpc>
            </a:pP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objective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was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to</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extract</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launch</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records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as</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HTML</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parse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the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table</a:t>
            </a:r>
            <a:r>
              <a:rPr lang="en-US" sz="1902" spc="20">
                <a:solidFill>
                  <a:srgbClr val="000000"/>
                </a:solidFill>
                <a:latin typeface="IBM Plex Sans Condensed"/>
                <a:ea typeface="IBM Plex Sans Condensed"/>
                <a:cs typeface="IBM Plex Sans Condensed"/>
                <a:sym typeface="IBM Plex Sans Condensed"/>
              </a:rPr>
              <a:t> </a:t>
            </a:r>
            <a:r>
              <a:rPr lang="en-US" sz="1902" spc="20">
                <a:solidFill>
                  <a:srgbClr val="3B2F06"/>
                </a:solidFill>
                <a:latin typeface="IBM Plex Sans Condensed"/>
                <a:ea typeface="IBM Plex Sans Condensed"/>
                <a:cs typeface="IBM Plex Sans Condensed"/>
                <a:sym typeface="IBM Plex Sans Condensed"/>
              </a:rPr>
              <a:t>and</a:t>
            </a:r>
          </a:p>
        </p:txBody>
      </p:sp>
      <p:sp>
        <p:nvSpPr>
          <p:cNvPr id="30" name="TextBox 30"/>
          <p:cNvSpPr txBox="1"/>
          <p:nvPr/>
        </p:nvSpPr>
        <p:spPr>
          <a:xfrm>
            <a:off x="834152" y="5129441"/>
            <a:ext cx="5448071" cy="152486"/>
          </a:xfrm>
          <a:prstGeom prst="rect">
            <a:avLst/>
          </a:prstGeom>
        </p:spPr>
        <p:txBody>
          <a:bodyPr lIns="0" tIns="0" rIns="0" bIns="0" rtlCol="0" anchor="t">
            <a:spAutoFit/>
          </a:bodyPr>
          <a:lstStyle/>
          <a:p>
            <a:pPr algn="l">
              <a:lnSpc>
                <a:spcPts val="951"/>
              </a:lnSpc>
            </a:pPr>
            <a:r>
              <a:rPr lang="en-US" sz="1902" spc="19">
                <a:solidFill>
                  <a:srgbClr val="3B2F06"/>
                </a:solidFill>
                <a:latin typeface="IBM Plex Sans Condensed"/>
                <a:ea typeface="IBM Plex Sans Condensed"/>
                <a:cs typeface="IBM Plex Sans Condensed"/>
                <a:sym typeface="IBM Plex Sans Condensed"/>
              </a:rPr>
              <a:t>convert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it</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to</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pandas</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dataframe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for</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future</a:t>
            </a:r>
            <a:r>
              <a:rPr lang="en-US" sz="1902" spc="19">
                <a:solidFill>
                  <a:srgbClr val="000000"/>
                </a:solidFill>
                <a:latin typeface="IBM Plex Sans Condensed"/>
                <a:ea typeface="IBM Plex Sans Condensed"/>
                <a:cs typeface="IBM Plex Sans Condensed"/>
                <a:sym typeface="IBM Plex Sans Condensed"/>
              </a:rPr>
              <a:t> </a:t>
            </a:r>
            <a:r>
              <a:rPr lang="en-US" sz="1902" spc="19">
                <a:solidFill>
                  <a:srgbClr val="3B2F06"/>
                </a:solidFill>
                <a:latin typeface="IBM Plex Sans Condensed"/>
                <a:ea typeface="IBM Plex Sans Condensed"/>
                <a:cs typeface="IBM Plex Sans Condensed"/>
                <a:sym typeface="IBM Plex Sans Condensed"/>
              </a:rPr>
              <a:t>analysis.</a:t>
            </a:r>
          </a:p>
        </p:txBody>
      </p:sp>
      <p:sp>
        <p:nvSpPr>
          <p:cNvPr id="31" name="TextBox 31"/>
          <p:cNvSpPr txBox="1"/>
          <p:nvPr/>
        </p:nvSpPr>
        <p:spPr>
          <a:xfrm>
            <a:off x="861451" y="405108"/>
            <a:ext cx="311189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7356396" y="-63503"/>
            <a:ext cx="4899108" cy="6984997"/>
            <a:chOff x="0" y="0"/>
            <a:chExt cx="4899114" cy="6985000"/>
          </a:xfrm>
        </p:grpSpPr>
        <p:sp>
          <p:nvSpPr>
            <p:cNvPr id="6" name="Freeform 6"/>
            <p:cNvSpPr/>
            <p:nvPr/>
          </p:nvSpPr>
          <p:spPr>
            <a:xfrm>
              <a:off x="2010283"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64135"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716" y="3181223"/>
                  </a:lnTo>
                  <a:lnTo>
                    <a:pt x="4771009" y="8763"/>
                  </a:lnTo>
                  <a:cubicBezTo>
                    <a:pt x="4771136" y="8636"/>
                    <a:pt x="4771390" y="8509"/>
                    <a:pt x="4771517" y="8382"/>
                  </a:cubicBezTo>
                  <a:lnTo>
                    <a:pt x="4771517" y="8382"/>
                  </a:lnTo>
                  <a:lnTo>
                    <a:pt x="4771517" y="1270"/>
                  </a:lnTo>
                  <a:lnTo>
                    <a:pt x="4771517" y="1270"/>
                  </a:lnTo>
                  <a:cubicBezTo>
                    <a:pt x="4770628" y="508"/>
                    <a:pt x="4769485" y="127"/>
                    <a:pt x="4768342" y="127"/>
                  </a:cubicBezTo>
                  <a:close/>
                </a:path>
              </a:pathLst>
            </a:custGeom>
            <a:solidFill>
              <a:srgbClr val="D9D9D9"/>
            </a:solidFill>
          </p:spPr>
        </p:sp>
        <p:sp>
          <p:nvSpPr>
            <p:cNvPr id="8" name="Freeform 8"/>
            <p:cNvSpPr/>
            <p:nvPr/>
          </p:nvSpPr>
          <p:spPr>
            <a:xfrm>
              <a:off x="1824990"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2248535" y="63500"/>
              <a:ext cx="2587117" cy="6858000"/>
            </a:xfrm>
            <a:custGeom>
              <a:avLst/>
              <a:gdLst/>
              <a:ahLst/>
              <a:cxnLst/>
              <a:rect l="l" t="t" r="r" b="b"/>
              <a:pathLst>
                <a:path w="2587117" h="6858000">
                  <a:moveTo>
                    <a:pt x="0" y="0"/>
                  </a:moveTo>
                  <a:lnTo>
                    <a:pt x="1207897" y="6858000"/>
                  </a:lnTo>
                  <a:lnTo>
                    <a:pt x="2587117" y="6858000"/>
                  </a:lnTo>
                  <a:lnTo>
                    <a:pt x="2587117" y="0"/>
                  </a:lnTo>
                  <a:close/>
                </a:path>
              </a:pathLst>
            </a:custGeom>
            <a:solidFill>
              <a:srgbClr val="90C226">
                <a:alpha val="19608"/>
              </a:srgbClr>
            </a:solidFill>
          </p:spPr>
        </p:sp>
        <p:sp>
          <p:nvSpPr>
            <p:cNvPr id="10" name="Freeform 10"/>
            <p:cNvSpPr/>
            <p:nvPr/>
          </p:nvSpPr>
          <p:spPr>
            <a:xfrm>
              <a:off x="1575816" y="3111500"/>
              <a:ext cx="3259836" cy="3810000"/>
            </a:xfrm>
            <a:custGeom>
              <a:avLst/>
              <a:gdLst/>
              <a:ahLst/>
              <a:cxnLst/>
              <a:rect l="l" t="t" r="r" b="b"/>
              <a:pathLst>
                <a:path w="3259836" h="3810000">
                  <a:moveTo>
                    <a:pt x="3259836" y="0"/>
                  </a:moveTo>
                  <a:lnTo>
                    <a:pt x="0" y="3810000"/>
                  </a:lnTo>
                  <a:lnTo>
                    <a:pt x="3259836" y="3810000"/>
                  </a:lnTo>
                  <a:lnTo>
                    <a:pt x="3259836" y="0"/>
                  </a:lnTo>
                  <a:close/>
                </a:path>
              </a:pathLst>
            </a:custGeom>
            <a:solidFill>
              <a:srgbClr val="54A021">
                <a:alpha val="72157"/>
              </a:srgbClr>
            </a:solidFill>
          </p:spPr>
        </p:sp>
        <p:sp>
          <p:nvSpPr>
            <p:cNvPr id="11" name="Freeform 11"/>
            <p:cNvSpPr/>
            <p:nvPr/>
          </p:nvSpPr>
          <p:spPr>
            <a:xfrm>
              <a:off x="1981073"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3542411"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3584194"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3015234"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grpSp>
      <p:sp>
        <p:nvSpPr>
          <p:cNvPr id="15" name="Freeform 15"/>
          <p:cNvSpPr/>
          <p:nvPr/>
        </p:nvSpPr>
        <p:spPr>
          <a:xfrm>
            <a:off x="6518148" y="1498854"/>
            <a:ext cx="4861550" cy="4527042"/>
          </a:xfrm>
          <a:custGeom>
            <a:avLst/>
            <a:gdLst/>
            <a:ahLst/>
            <a:cxnLst/>
            <a:rect l="l" t="t" r="r" b="b"/>
            <a:pathLst>
              <a:path w="4861550" h="4527042">
                <a:moveTo>
                  <a:pt x="0" y="0"/>
                </a:moveTo>
                <a:lnTo>
                  <a:pt x="4861550" y="0"/>
                </a:lnTo>
                <a:lnTo>
                  <a:pt x="4861550" y="4527042"/>
                </a:lnTo>
                <a:lnTo>
                  <a:pt x="0" y="4527042"/>
                </a:lnTo>
                <a:lnTo>
                  <a:pt x="0" y="0"/>
                </a:lnTo>
                <a:close/>
              </a:path>
            </a:pathLst>
          </a:custGeom>
          <a:blipFill>
            <a:blip r:embed="rId3"/>
            <a:stretch>
              <a:fillRect/>
            </a:stretch>
          </a:blipFill>
        </p:spPr>
      </p:sp>
      <p:sp>
        <p:nvSpPr>
          <p:cNvPr id="16" name="TextBox 16"/>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8</a:t>
            </a:r>
          </a:p>
        </p:txBody>
      </p:sp>
      <p:sp>
        <p:nvSpPr>
          <p:cNvPr id="17" name="TextBox 17"/>
          <p:cNvSpPr txBox="1"/>
          <p:nvPr/>
        </p:nvSpPr>
        <p:spPr>
          <a:xfrm>
            <a:off x="91440" y="183866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8" name="TextBox 18"/>
          <p:cNvSpPr txBox="1"/>
          <p:nvPr/>
        </p:nvSpPr>
        <p:spPr>
          <a:xfrm>
            <a:off x="91440" y="369337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433778" y="1852936"/>
            <a:ext cx="4133259" cy="3526850"/>
          </a:xfrm>
          <a:prstGeom prst="rect">
            <a:avLst/>
          </a:prstGeom>
        </p:spPr>
        <p:txBody>
          <a:bodyPr lIns="0" tIns="0" rIns="0" bIns="0" rtlCol="0" anchor="t">
            <a:spAutoFit/>
          </a:bodyPr>
          <a:lstStyle/>
          <a:p>
            <a:pPr algn="l">
              <a:lnSpc>
                <a:spcPts val="2640"/>
              </a:lnSpc>
            </a:pPr>
            <a:r>
              <a:rPr lang="en-US" sz="2202" spc="22">
                <a:solidFill>
                  <a:srgbClr val="3B2F06"/>
                </a:solidFill>
                <a:latin typeface="IBM Plex Sans Condensed"/>
                <a:ea typeface="IBM Plex Sans Condensed"/>
                <a:cs typeface="IBM Plex Sans Condensed"/>
                <a:sym typeface="IBM Plex Sans Condensed"/>
              </a:rPr>
              <a:t>We used the get request to the SpaceX API to collect data, clean the requested data and did some basic data wrangling and formatting.</a:t>
            </a:r>
          </a:p>
          <a:p>
            <a:pPr algn="l">
              <a:lnSpc>
                <a:spcPts val="5445"/>
              </a:lnSpc>
            </a:pPr>
            <a:r>
              <a:rPr lang="en-US" sz="2202" spc="22">
                <a:solidFill>
                  <a:srgbClr val="3B2F06"/>
                </a:solidFill>
                <a:latin typeface="IBM Plex Sans Condensed"/>
                <a:ea typeface="IBM Plex Sans Condensed"/>
                <a:cs typeface="IBM Plex Sans Condensed"/>
                <a:sym typeface="IBM Plex Sans Condensed"/>
              </a:rPr>
              <a:t>The link to the notebook is </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Data-Science-Capstone-</a:t>
            </a:r>
          </a:p>
          <a:p>
            <a:pPr algn="l">
              <a:lnSpc>
                <a:spcPts val="1101"/>
              </a:lnSpc>
            </a:pPr>
            <a:r>
              <a:rPr lang="en-US" sz="2202" spc="22">
                <a:solidFill>
                  <a:srgbClr val="1C7DDB"/>
                </a:solidFill>
                <a:latin typeface="IBM Plex Sans Condensed"/>
                <a:ea typeface="IBM Plex Sans Condensed"/>
                <a:cs typeface="IBM Plex Sans Condensed"/>
                <a:sym typeface="IBM Plex Sans Condensed"/>
              </a:rPr>
              <a:t>SpaceX/blob/main/Data%20Colle</a:t>
            </a:r>
          </a:p>
          <a:p>
            <a:pPr algn="l">
              <a:lnSpc>
                <a:spcPts val="4179"/>
              </a:lnSpc>
            </a:pPr>
            <a:r>
              <a:rPr lang="en-US" sz="2202" spc="22">
                <a:solidFill>
                  <a:srgbClr val="1C7DDB"/>
                </a:solidFill>
                <a:latin typeface="IBM Plex Sans Condensed"/>
                <a:ea typeface="IBM Plex Sans Condensed"/>
                <a:cs typeface="IBM Plex Sans Condensed"/>
                <a:sym typeface="IBM Plex Sans Condensed"/>
              </a:rPr>
              <a:t>ction%20API.ipynb.</a:t>
            </a:r>
          </a:p>
        </p:txBody>
      </p:sp>
      <p:sp>
        <p:nvSpPr>
          <p:cNvPr id="20" name="TextBox 20"/>
          <p:cNvSpPr txBox="1"/>
          <p:nvPr/>
        </p:nvSpPr>
        <p:spPr>
          <a:xfrm>
            <a:off x="861451" y="404755"/>
            <a:ext cx="5947801"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–SpaceX 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2"/>
            <a:stretch>
              <a:fillRect/>
            </a:stretch>
          </a:blipFill>
        </p:spPr>
      </p:sp>
      <p:grpSp>
        <p:nvGrpSpPr>
          <p:cNvPr id="3" name="Group 3"/>
          <p:cNvGrpSpPr>
            <a:grpSpLocks noChangeAspect="1"/>
          </p:cNvGrpSpPr>
          <p:nvPr/>
        </p:nvGrpSpPr>
        <p:grpSpPr>
          <a:xfrm>
            <a:off x="0" y="4013454"/>
            <a:ext cx="448818" cy="2844546"/>
            <a:chOff x="0" y="0"/>
            <a:chExt cx="448818" cy="2844546"/>
          </a:xfrm>
        </p:grpSpPr>
        <p:sp>
          <p:nvSpPr>
            <p:cNvPr id="4" name="Freeform 4"/>
            <p:cNvSpPr/>
            <p:nvPr/>
          </p:nvSpPr>
          <p:spPr>
            <a:xfrm>
              <a:off x="0" y="0"/>
              <a:ext cx="448818" cy="2844546"/>
            </a:xfrm>
            <a:custGeom>
              <a:avLst/>
              <a:gdLst/>
              <a:ahLst/>
              <a:cxnLst/>
              <a:rect l="l" t="t" r="r" b="b"/>
              <a:pathLst>
                <a:path w="448818" h="2844546">
                  <a:moveTo>
                    <a:pt x="0" y="2844546"/>
                  </a:moveTo>
                  <a:lnTo>
                    <a:pt x="448818" y="2844546"/>
                  </a:lnTo>
                  <a:lnTo>
                    <a:pt x="0" y="0"/>
                  </a:lnTo>
                  <a:close/>
                </a:path>
              </a:pathLst>
            </a:custGeom>
            <a:solidFill>
              <a:srgbClr val="90C226">
                <a:alpha val="85098"/>
              </a:srgbClr>
            </a:solidFill>
          </p:spPr>
        </p:sp>
      </p:grpSp>
      <p:grpSp>
        <p:nvGrpSpPr>
          <p:cNvPr id="5" name="Group 5"/>
          <p:cNvGrpSpPr>
            <a:grpSpLocks noChangeAspect="1"/>
          </p:cNvGrpSpPr>
          <p:nvPr/>
        </p:nvGrpSpPr>
        <p:grpSpPr>
          <a:xfrm>
            <a:off x="5842187" y="-63503"/>
            <a:ext cx="6413306" cy="6984997"/>
            <a:chOff x="0" y="0"/>
            <a:chExt cx="6413310" cy="6985000"/>
          </a:xfrm>
        </p:grpSpPr>
        <p:sp>
          <p:nvSpPr>
            <p:cNvPr id="6" name="Freeform 6"/>
            <p:cNvSpPr/>
            <p:nvPr/>
          </p:nvSpPr>
          <p:spPr>
            <a:xfrm>
              <a:off x="3524504" y="63500"/>
              <a:ext cx="1228725" cy="6858000"/>
            </a:xfrm>
            <a:custGeom>
              <a:avLst/>
              <a:gdLst/>
              <a:ahLst/>
              <a:cxnLst/>
              <a:rect l="l" t="t" r="r" b="b"/>
              <a:pathLst>
                <a:path w="1228725" h="6858000">
                  <a:moveTo>
                    <a:pt x="0" y="0"/>
                  </a:moveTo>
                  <a:cubicBezTo>
                    <a:pt x="0" y="381"/>
                    <a:pt x="0" y="762"/>
                    <a:pt x="0" y="1270"/>
                  </a:cubicBezTo>
                  <a:lnTo>
                    <a:pt x="1219073" y="6858000"/>
                  </a:lnTo>
                  <a:lnTo>
                    <a:pt x="1228725" y="6858000"/>
                  </a:lnTo>
                  <a:cubicBezTo>
                    <a:pt x="1228725" y="6857873"/>
                    <a:pt x="1228725" y="6857746"/>
                    <a:pt x="1228725" y="6857492"/>
                  </a:cubicBezTo>
                  <a:lnTo>
                    <a:pt x="9525" y="0"/>
                  </a:lnTo>
                  <a:close/>
                </a:path>
              </a:pathLst>
            </a:custGeom>
            <a:solidFill>
              <a:srgbClr val="BFBFBF"/>
            </a:solidFill>
          </p:spPr>
        </p:sp>
        <p:sp>
          <p:nvSpPr>
            <p:cNvPr id="7" name="Freeform 7"/>
            <p:cNvSpPr/>
            <p:nvPr/>
          </p:nvSpPr>
          <p:spPr>
            <a:xfrm>
              <a:off x="1578356" y="3740277"/>
              <a:ext cx="4771517" cy="3181223"/>
            </a:xfrm>
            <a:custGeom>
              <a:avLst/>
              <a:gdLst/>
              <a:ahLst/>
              <a:cxnLst/>
              <a:rect l="l" t="t" r="r" b="b"/>
              <a:pathLst>
                <a:path w="4771517" h="3181223">
                  <a:moveTo>
                    <a:pt x="4768342" y="0"/>
                  </a:moveTo>
                  <a:cubicBezTo>
                    <a:pt x="4767453" y="0"/>
                    <a:pt x="4766564" y="254"/>
                    <a:pt x="4765675" y="762"/>
                  </a:cubicBezTo>
                  <a:lnTo>
                    <a:pt x="2159" y="3177413"/>
                  </a:lnTo>
                  <a:cubicBezTo>
                    <a:pt x="889" y="3178302"/>
                    <a:pt x="127" y="3179699"/>
                    <a:pt x="0" y="3181223"/>
                  </a:cubicBezTo>
                  <a:lnTo>
                    <a:pt x="13589" y="3181223"/>
                  </a:lnTo>
                  <a:lnTo>
                    <a:pt x="4771009" y="8763"/>
                  </a:lnTo>
                  <a:cubicBezTo>
                    <a:pt x="4771136" y="8636"/>
                    <a:pt x="4771390" y="8509"/>
                    <a:pt x="4771517" y="8382"/>
                  </a:cubicBezTo>
                  <a:lnTo>
                    <a:pt x="4771517" y="8382"/>
                  </a:lnTo>
                  <a:lnTo>
                    <a:pt x="4771517" y="1143"/>
                  </a:lnTo>
                  <a:lnTo>
                    <a:pt x="4771517" y="1143"/>
                  </a:lnTo>
                  <a:cubicBezTo>
                    <a:pt x="4770628" y="381"/>
                    <a:pt x="4769485" y="0"/>
                    <a:pt x="4768342" y="0"/>
                  </a:cubicBezTo>
                  <a:close/>
                </a:path>
              </a:pathLst>
            </a:custGeom>
            <a:solidFill>
              <a:srgbClr val="D9D9D9"/>
            </a:solidFill>
          </p:spPr>
        </p:sp>
        <p:sp>
          <p:nvSpPr>
            <p:cNvPr id="8" name="Freeform 8"/>
            <p:cNvSpPr/>
            <p:nvPr/>
          </p:nvSpPr>
          <p:spPr>
            <a:xfrm>
              <a:off x="3339211" y="63500"/>
              <a:ext cx="3007614" cy="6858000"/>
            </a:xfrm>
            <a:custGeom>
              <a:avLst/>
              <a:gdLst/>
              <a:ahLst/>
              <a:cxnLst/>
              <a:rect l="l" t="t" r="r" b="b"/>
              <a:pathLst>
                <a:path w="3007614" h="6858000">
                  <a:moveTo>
                    <a:pt x="2043176" y="0"/>
                  </a:moveTo>
                  <a:lnTo>
                    <a:pt x="0" y="6858000"/>
                  </a:lnTo>
                  <a:lnTo>
                    <a:pt x="3007614" y="6858000"/>
                  </a:lnTo>
                  <a:lnTo>
                    <a:pt x="3007614" y="0"/>
                  </a:lnTo>
                  <a:close/>
                </a:path>
              </a:pathLst>
            </a:custGeom>
            <a:solidFill>
              <a:srgbClr val="90C226">
                <a:alpha val="29804"/>
              </a:srgbClr>
            </a:solidFill>
          </p:spPr>
        </p:sp>
        <p:sp>
          <p:nvSpPr>
            <p:cNvPr id="9" name="Freeform 9"/>
            <p:cNvSpPr/>
            <p:nvPr/>
          </p:nvSpPr>
          <p:spPr>
            <a:xfrm>
              <a:off x="3762756" y="63500"/>
              <a:ext cx="2586990" cy="6858000"/>
            </a:xfrm>
            <a:custGeom>
              <a:avLst/>
              <a:gdLst/>
              <a:ahLst/>
              <a:cxnLst/>
              <a:rect l="l" t="t" r="r" b="b"/>
              <a:pathLst>
                <a:path w="2586990" h="6858000">
                  <a:moveTo>
                    <a:pt x="0" y="0"/>
                  </a:moveTo>
                  <a:lnTo>
                    <a:pt x="1208024" y="6858000"/>
                  </a:lnTo>
                  <a:lnTo>
                    <a:pt x="2586990" y="6858000"/>
                  </a:lnTo>
                  <a:lnTo>
                    <a:pt x="2586990" y="0"/>
                  </a:lnTo>
                  <a:close/>
                </a:path>
              </a:pathLst>
            </a:custGeom>
            <a:solidFill>
              <a:srgbClr val="90C226">
                <a:alpha val="19608"/>
              </a:srgbClr>
            </a:solidFill>
          </p:spPr>
        </p:sp>
        <p:sp>
          <p:nvSpPr>
            <p:cNvPr id="10" name="Freeform 10"/>
            <p:cNvSpPr/>
            <p:nvPr/>
          </p:nvSpPr>
          <p:spPr>
            <a:xfrm>
              <a:off x="3090037" y="3111500"/>
              <a:ext cx="3259709" cy="3810000"/>
            </a:xfrm>
            <a:custGeom>
              <a:avLst/>
              <a:gdLst/>
              <a:ahLst/>
              <a:cxnLst/>
              <a:rect l="l" t="t" r="r" b="b"/>
              <a:pathLst>
                <a:path w="3259709" h="3810000">
                  <a:moveTo>
                    <a:pt x="3259709" y="0"/>
                  </a:moveTo>
                  <a:lnTo>
                    <a:pt x="0" y="3810000"/>
                  </a:lnTo>
                  <a:lnTo>
                    <a:pt x="3259709" y="3810000"/>
                  </a:lnTo>
                  <a:lnTo>
                    <a:pt x="3259709" y="0"/>
                  </a:lnTo>
                  <a:close/>
                </a:path>
              </a:pathLst>
            </a:custGeom>
            <a:solidFill>
              <a:srgbClr val="54A021">
                <a:alpha val="72157"/>
              </a:srgbClr>
            </a:solidFill>
          </p:spPr>
        </p:sp>
        <p:sp>
          <p:nvSpPr>
            <p:cNvPr id="11" name="Freeform 11"/>
            <p:cNvSpPr/>
            <p:nvPr/>
          </p:nvSpPr>
          <p:spPr>
            <a:xfrm>
              <a:off x="3495294" y="63500"/>
              <a:ext cx="2851404" cy="6858000"/>
            </a:xfrm>
            <a:custGeom>
              <a:avLst/>
              <a:gdLst/>
              <a:ahLst/>
              <a:cxnLst/>
              <a:rect l="l" t="t" r="r" b="b"/>
              <a:pathLst>
                <a:path w="2851404" h="6858000">
                  <a:moveTo>
                    <a:pt x="0" y="0"/>
                  </a:moveTo>
                  <a:lnTo>
                    <a:pt x="2467864" y="6858000"/>
                  </a:lnTo>
                  <a:lnTo>
                    <a:pt x="2851404" y="6858000"/>
                  </a:lnTo>
                  <a:lnTo>
                    <a:pt x="2851404" y="0"/>
                  </a:lnTo>
                  <a:close/>
                </a:path>
              </a:pathLst>
            </a:custGeom>
            <a:solidFill>
              <a:srgbClr val="3F7819">
                <a:alpha val="70196"/>
              </a:srgbClr>
            </a:solidFill>
          </p:spPr>
        </p:sp>
        <p:sp>
          <p:nvSpPr>
            <p:cNvPr id="12" name="Freeform 12"/>
            <p:cNvSpPr/>
            <p:nvPr/>
          </p:nvSpPr>
          <p:spPr>
            <a:xfrm>
              <a:off x="5056632" y="63500"/>
              <a:ext cx="1290193" cy="6858000"/>
            </a:xfrm>
            <a:custGeom>
              <a:avLst/>
              <a:gdLst/>
              <a:ahLst/>
              <a:cxnLst/>
              <a:rect l="l" t="t" r="r" b="b"/>
              <a:pathLst>
                <a:path w="1290193" h="6858000">
                  <a:moveTo>
                    <a:pt x="1018540" y="0"/>
                  </a:moveTo>
                  <a:lnTo>
                    <a:pt x="0" y="6858000"/>
                  </a:lnTo>
                  <a:lnTo>
                    <a:pt x="1290193" y="6858000"/>
                  </a:lnTo>
                  <a:lnTo>
                    <a:pt x="1290193" y="0"/>
                  </a:lnTo>
                  <a:close/>
                </a:path>
              </a:pathLst>
            </a:custGeom>
            <a:solidFill>
              <a:srgbClr val="C0E474">
                <a:alpha val="70196"/>
              </a:srgbClr>
            </a:solidFill>
          </p:spPr>
        </p:sp>
        <p:sp>
          <p:nvSpPr>
            <p:cNvPr id="13" name="Freeform 13"/>
            <p:cNvSpPr/>
            <p:nvPr/>
          </p:nvSpPr>
          <p:spPr>
            <a:xfrm>
              <a:off x="5098415" y="63500"/>
              <a:ext cx="1248410" cy="6858000"/>
            </a:xfrm>
            <a:custGeom>
              <a:avLst/>
              <a:gdLst/>
              <a:ahLst/>
              <a:cxnLst/>
              <a:rect l="l" t="t" r="r" b="b"/>
              <a:pathLst>
                <a:path w="1248410" h="6858000">
                  <a:moveTo>
                    <a:pt x="0" y="0"/>
                  </a:moveTo>
                  <a:lnTo>
                    <a:pt x="1107948" y="6858000"/>
                  </a:lnTo>
                  <a:lnTo>
                    <a:pt x="1248410" y="6858000"/>
                  </a:lnTo>
                  <a:lnTo>
                    <a:pt x="1248410" y="0"/>
                  </a:lnTo>
                  <a:close/>
                </a:path>
              </a:pathLst>
            </a:custGeom>
            <a:solidFill>
              <a:srgbClr val="90C226">
                <a:alpha val="65098"/>
              </a:srgbClr>
            </a:solidFill>
          </p:spPr>
        </p:sp>
        <p:sp>
          <p:nvSpPr>
            <p:cNvPr id="14" name="Freeform 14"/>
            <p:cNvSpPr/>
            <p:nvPr/>
          </p:nvSpPr>
          <p:spPr>
            <a:xfrm>
              <a:off x="4529328" y="3653282"/>
              <a:ext cx="1817370" cy="3268218"/>
            </a:xfrm>
            <a:custGeom>
              <a:avLst/>
              <a:gdLst/>
              <a:ahLst/>
              <a:cxnLst/>
              <a:rect l="l" t="t" r="r" b="b"/>
              <a:pathLst>
                <a:path w="1817370" h="3268218">
                  <a:moveTo>
                    <a:pt x="0" y="3268218"/>
                  </a:moveTo>
                  <a:lnTo>
                    <a:pt x="1817370" y="3268218"/>
                  </a:lnTo>
                  <a:lnTo>
                    <a:pt x="1817370" y="0"/>
                  </a:lnTo>
                  <a:close/>
                </a:path>
              </a:pathLst>
            </a:custGeom>
            <a:solidFill>
              <a:srgbClr val="90C226">
                <a:alpha val="80000"/>
              </a:srgbClr>
            </a:solidFill>
          </p:spPr>
        </p:sp>
        <p:sp>
          <p:nvSpPr>
            <p:cNvPr id="15" name="Freeform 15"/>
            <p:cNvSpPr/>
            <p:nvPr/>
          </p:nvSpPr>
          <p:spPr>
            <a:xfrm>
              <a:off x="63500" y="1535811"/>
              <a:ext cx="4566285" cy="4699889"/>
            </a:xfrm>
            <a:custGeom>
              <a:avLst/>
              <a:gdLst/>
              <a:ahLst/>
              <a:cxnLst/>
              <a:rect l="l" t="t" r="r" b="b"/>
              <a:pathLst>
                <a:path w="4566285" h="4699889">
                  <a:moveTo>
                    <a:pt x="71374" y="127"/>
                  </a:moveTo>
                  <a:lnTo>
                    <a:pt x="109474" y="127"/>
                  </a:lnTo>
                  <a:lnTo>
                    <a:pt x="109474" y="9652"/>
                  </a:lnTo>
                  <a:lnTo>
                    <a:pt x="71374" y="9652"/>
                  </a:lnTo>
                  <a:close/>
                  <a:moveTo>
                    <a:pt x="138049" y="127"/>
                  </a:moveTo>
                  <a:lnTo>
                    <a:pt x="176149" y="127"/>
                  </a:lnTo>
                  <a:lnTo>
                    <a:pt x="176149" y="9652"/>
                  </a:lnTo>
                  <a:lnTo>
                    <a:pt x="138049" y="9652"/>
                  </a:lnTo>
                  <a:close/>
                  <a:moveTo>
                    <a:pt x="204724" y="127"/>
                  </a:moveTo>
                  <a:lnTo>
                    <a:pt x="242824" y="127"/>
                  </a:lnTo>
                  <a:lnTo>
                    <a:pt x="242824" y="9652"/>
                  </a:lnTo>
                  <a:lnTo>
                    <a:pt x="204724" y="9652"/>
                  </a:lnTo>
                  <a:close/>
                  <a:moveTo>
                    <a:pt x="271399" y="127"/>
                  </a:moveTo>
                  <a:lnTo>
                    <a:pt x="309499" y="127"/>
                  </a:lnTo>
                  <a:lnTo>
                    <a:pt x="309499" y="9652"/>
                  </a:lnTo>
                  <a:lnTo>
                    <a:pt x="271399" y="9652"/>
                  </a:lnTo>
                  <a:close/>
                  <a:moveTo>
                    <a:pt x="338074" y="127"/>
                  </a:moveTo>
                  <a:lnTo>
                    <a:pt x="376174" y="127"/>
                  </a:lnTo>
                  <a:lnTo>
                    <a:pt x="376174" y="9652"/>
                  </a:lnTo>
                  <a:lnTo>
                    <a:pt x="338074" y="9652"/>
                  </a:lnTo>
                  <a:close/>
                  <a:moveTo>
                    <a:pt x="404749" y="127"/>
                  </a:moveTo>
                  <a:lnTo>
                    <a:pt x="442849" y="127"/>
                  </a:lnTo>
                  <a:lnTo>
                    <a:pt x="442849" y="9652"/>
                  </a:lnTo>
                  <a:lnTo>
                    <a:pt x="404749" y="9652"/>
                  </a:lnTo>
                  <a:close/>
                  <a:moveTo>
                    <a:pt x="471424" y="127"/>
                  </a:moveTo>
                  <a:lnTo>
                    <a:pt x="509524" y="127"/>
                  </a:lnTo>
                  <a:lnTo>
                    <a:pt x="509524" y="9652"/>
                  </a:lnTo>
                  <a:lnTo>
                    <a:pt x="471424" y="9652"/>
                  </a:lnTo>
                  <a:close/>
                  <a:moveTo>
                    <a:pt x="538099" y="127"/>
                  </a:moveTo>
                  <a:lnTo>
                    <a:pt x="576199" y="127"/>
                  </a:lnTo>
                  <a:lnTo>
                    <a:pt x="576199" y="9652"/>
                  </a:lnTo>
                  <a:lnTo>
                    <a:pt x="538099" y="9652"/>
                  </a:lnTo>
                  <a:close/>
                  <a:moveTo>
                    <a:pt x="604774" y="127"/>
                  </a:moveTo>
                  <a:lnTo>
                    <a:pt x="642874" y="127"/>
                  </a:lnTo>
                  <a:lnTo>
                    <a:pt x="642874" y="9652"/>
                  </a:lnTo>
                  <a:lnTo>
                    <a:pt x="604774" y="9652"/>
                  </a:lnTo>
                  <a:close/>
                  <a:moveTo>
                    <a:pt x="671449" y="127"/>
                  </a:moveTo>
                  <a:lnTo>
                    <a:pt x="709549" y="127"/>
                  </a:lnTo>
                  <a:lnTo>
                    <a:pt x="709549" y="9652"/>
                  </a:lnTo>
                  <a:lnTo>
                    <a:pt x="671449" y="9652"/>
                  </a:lnTo>
                  <a:close/>
                  <a:moveTo>
                    <a:pt x="738124" y="127"/>
                  </a:moveTo>
                  <a:lnTo>
                    <a:pt x="776224" y="127"/>
                  </a:lnTo>
                  <a:lnTo>
                    <a:pt x="776224" y="9652"/>
                  </a:lnTo>
                  <a:lnTo>
                    <a:pt x="738124" y="9652"/>
                  </a:lnTo>
                  <a:close/>
                  <a:moveTo>
                    <a:pt x="804799" y="127"/>
                  </a:moveTo>
                  <a:lnTo>
                    <a:pt x="842899" y="127"/>
                  </a:lnTo>
                  <a:lnTo>
                    <a:pt x="842899" y="9652"/>
                  </a:lnTo>
                  <a:lnTo>
                    <a:pt x="804799" y="9652"/>
                  </a:lnTo>
                  <a:close/>
                  <a:moveTo>
                    <a:pt x="871474" y="127"/>
                  </a:moveTo>
                  <a:lnTo>
                    <a:pt x="909574" y="127"/>
                  </a:lnTo>
                  <a:lnTo>
                    <a:pt x="909574" y="9652"/>
                  </a:lnTo>
                  <a:lnTo>
                    <a:pt x="871474" y="9652"/>
                  </a:lnTo>
                  <a:close/>
                  <a:moveTo>
                    <a:pt x="938149" y="127"/>
                  </a:moveTo>
                  <a:lnTo>
                    <a:pt x="976249" y="127"/>
                  </a:lnTo>
                  <a:lnTo>
                    <a:pt x="976249" y="9652"/>
                  </a:lnTo>
                  <a:lnTo>
                    <a:pt x="938149" y="9652"/>
                  </a:lnTo>
                  <a:close/>
                  <a:moveTo>
                    <a:pt x="1004824" y="127"/>
                  </a:moveTo>
                  <a:lnTo>
                    <a:pt x="1042924" y="127"/>
                  </a:lnTo>
                  <a:lnTo>
                    <a:pt x="1042924" y="9652"/>
                  </a:lnTo>
                  <a:lnTo>
                    <a:pt x="1004824" y="9652"/>
                  </a:lnTo>
                  <a:close/>
                  <a:moveTo>
                    <a:pt x="1071499" y="127"/>
                  </a:moveTo>
                  <a:lnTo>
                    <a:pt x="1109599" y="127"/>
                  </a:lnTo>
                  <a:lnTo>
                    <a:pt x="1109599" y="9652"/>
                  </a:lnTo>
                  <a:lnTo>
                    <a:pt x="1071499" y="9652"/>
                  </a:lnTo>
                  <a:close/>
                  <a:moveTo>
                    <a:pt x="1138174" y="127"/>
                  </a:moveTo>
                  <a:lnTo>
                    <a:pt x="1176274" y="127"/>
                  </a:lnTo>
                  <a:lnTo>
                    <a:pt x="1176274" y="9652"/>
                  </a:lnTo>
                  <a:lnTo>
                    <a:pt x="1138174" y="9652"/>
                  </a:lnTo>
                  <a:close/>
                  <a:moveTo>
                    <a:pt x="1204849" y="127"/>
                  </a:moveTo>
                  <a:lnTo>
                    <a:pt x="1242949" y="127"/>
                  </a:lnTo>
                  <a:lnTo>
                    <a:pt x="1242949" y="9652"/>
                  </a:lnTo>
                  <a:lnTo>
                    <a:pt x="1204849" y="9652"/>
                  </a:lnTo>
                  <a:close/>
                  <a:moveTo>
                    <a:pt x="1271524" y="127"/>
                  </a:moveTo>
                  <a:lnTo>
                    <a:pt x="1309624" y="127"/>
                  </a:lnTo>
                  <a:lnTo>
                    <a:pt x="1309624" y="9652"/>
                  </a:lnTo>
                  <a:lnTo>
                    <a:pt x="1271524" y="9652"/>
                  </a:lnTo>
                  <a:close/>
                  <a:moveTo>
                    <a:pt x="1338199" y="127"/>
                  </a:moveTo>
                  <a:lnTo>
                    <a:pt x="1376299" y="127"/>
                  </a:lnTo>
                  <a:lnTo>
                    <a:pt x="1376299" y="9652"/>
                  </a:lnTo>
                  <a:lnTo>
                    <a:pt x="1338199" y="9652"/>
                  </a:lnTo>
                  <a:close/>
                  <a:moveTo>
                    <a:pt x="1404874" y="127"/>
                  </a:moveTo>
                  <a:lnTo>
                    <a:pt x="1442974" y="127"/>
                  </a:lnTo>
                  <a:lnTo>
                    <a:pt x="1442974" y="9652"/>
                  </a:lnTo>
                  <a:lnTo>
                    <a:pt x="1404874" y="9652"/>
                  </a:lnTo>
                  <a:close/>
                  <a:moveTo>
                    <a:pt x="1471549" y="127"/>
                  </a:moveTo>
                  <a:lnTo>
                    <a:pt x="1509649" y="127"/>
                  </a:lnTo>
                  <a:lnTo>
                    <a:pt x="1509649" y="9652"/>
                  </a:lnTo>
                  <a:lnTo>
                    <a:pt x="1471549" y="9652"/>
                  </a:lnTo>
                  <a:close/>
                  <a:moveTo>
                    <a:pt x="1538224" y="127"/>
                  </a:moveTo>
                  <a:lnTo>
                    <a:pt x="1576324" y="127"/>
                  </a:lnTo>
                  <a:lnTo>
                    <a:pt x="1576324" y="9652"/>
                  </a:lnTo>
                  <a:lnTo>
                    <a:pt x="1538224" y="9652"/>
                  </a:lnTo>
                  <a:close/>
                  <a:moveTo>
                    <a:pt x="1604899" y="127"/>
                  </a:moveTo>
                  <a:lnTo>
                    <a:pt x="1642999" y="127"/>
                  </a:lnTo>
                  <a:lnTo>
                    <a:pt x="1642999" y="9652"/>
                  </a:lnTo>
                  <a:lnTo>
                    <a:pt x="1604899" y="9652"/>
                  </a:lnTo>
                  <a:close/>
                  <a:moveTo>
                    <a:pt x="1671574" y="127"/>
                  </a:moveTo>
                  <a:lnTo>
                    <a:pt x="1709674" y="127"/>
                  </a:lnTo>
                  <a:lnTo>
                    <a:pt x="1709674" y="9652"/>
                  </a:lnTo>
                  <a:lnTo>
                    <a:pt x="1671574" y="9652"/>
                  </a:lnTo>
                  <a:close/>
                  <a:moveTo>
                    <a:pt x="1738249" y="127"/>
                  </a:moveTo>
                  <a:lnTo>
                    <a:pt x="1776349" y="127"/>
                  </a:lnTo>
                  <a:lnTo>
                    <a:pt x="1776349" y="9652"/>
                  </a:lnTo>
                  <a:lnTo>
                    <a:pt x="1738249" y="9652"/>
                  </a:lnTo>
                  <a:close/>
                  <a:moveTo>
                    <a:pt x="1804924" y="127"/>
                  </a:moveTo>
                  <a:lnTo>
                    <a:pt x="1843024" y="127"/>
                  </a:lnTo>
                  <a:lnTo>
                    <a:pt x="1843024" y="9652"/>
                  </a:lnTo>
                  <a:lnTo>
                    <a:pt x="1804924" y="9652"/>
                  </a:lnTo>
                  <a:close/>
                  <a:moveTo>
                    <a:pt x="1871599" y="127"/>
                  </a:moveTo>
                  <a:lnTo>
                    <a:pt x="1909699" y="127"/>
                  </a:lnTo>
                  <a:lnTo>
                    <a:pt x="1909699" y="9652"/>
                  </a:lnTo>
                  <a:lnTo>
                    <a:pt x="1871599" y="9652"/>
                  </a:lnTo>
                  <a:close/>
                  <a:moveTo>
                    <a:pt x="1938274" y="127"/>
                  </a:moveTo>
                  <a:lnTo>
                    <a:pt x="1976374" y="127"/>
                  </a:lnTo>
                  <a:lnTo>
                    <a:pt x="1976374" y="9652"/>
                  </a:lnTo>
                  <a:lnTo>
                    <a:pt x="1938274" y="9652"/>
                  </a:lnTo>
                  <a:close/>
                  <a:moveTo>
                    <a:pt x="2004949" y="127"/>
                  </a:moveTo>
                  <a:lnTo>
                    <a:pt x="2043049" y="127"/>
                  </a:lnTo>
                  <a:lnTo>
                    <a:pt x="2043049" y="9652"/>
                  </a:lnTo>
                  <a:lnTo>
                    <a:pt x="2004949" y="9652"/>
                  </a:lnTo>
                  <a:close/>
                  <a:moveTo>
                    <a:pt x="2071624" y="127"/>
                  </a:moveTo>
                  <a:lnTo>
                    <a:pt x="2109724" y="127"/>
                  </a:lnTo>
                  <a:lnTo>
                    <a:pt x="2109724" y="9652"/>
                  </a:lnTo>
                  <a:lnTo>
                    <a:pt x="2071624" y="9652"/>
                  </a:lnTo>
                  <a:close/>
                  <a:moveTo>
                    <a:pt x="2138299" y="127"/>
                  </a:moveTo>
                  <a:lnTo>
                    <a:pt x="2176399" y="127"/>
                  </a:lnTo>
                  <a:lnTo>
                    <a:pt x="2176399" y="9652"/>
                  </a:lnTo>
                  <a:lnTo>
                    <a:pt x="2138299" y="9652"/>
                  </a:lnTo>
                  <a:close/>
                  <a:moveTo>
                    <a:pt x="2204974" y="127"/>
                  </a:moveTo>
                  <a:lnTo>
                    <a:pt x="2243074" y="127"/>
                  </a:lnTo>
                  <a:lnTo>
                    <a:pt x="2243074" y="9652"/>
                  </a:lnTo>
                  <a:lnTo>
                    <a:pt x="2204974" y="9652"/>
                  </a:lnTo>
                  <a:close/>
                  <a:moveTo>
                    <a:pt x="2271649" y="127"/>
                  </a:moveTo>
                  <a:lnTo>
                    <a:pt x="2309749" y="127"/>
                  </a:lnTo>
                  <a:lnTo>
                    <a:pt x="2309749" y="9652"/>
                  </a:lnTo>
                  <a:lnTo>
                    <a:pt x="2271649" y="9652"/>
                  </a:lnTo>
                  <a:close/>
                  <a:moveTo>
                    <a:pt x="2338324" y="127"/>
                  </a:moveTo>
                  <a:lnTo>
                    <a:pt x="2376424" y="127"/>
                  </a:lnTo>
                  <a:lnTo>
                    <a:pt x="2376424" y="9652"/>
                  </a:lnTo>
                  <a:lnTo>
                    <a:pt x="2338324" y="9652"/>
                  </a:lnTo>
                  <a:close/>
                  <a:moveTo>
                    <a:pt x="2404999" y="127"/>
                  </a:moveTo>
                  <a:lnTo>
                    <a:pt x="2443099" y="127"/>
                  </a:lnTo>
                  <a:lnTo>
                    <a:pt x="2443099" y="9652"/>
                  </a:lnTo>
                  <a:lnTo>
                    <a:pt x="2404999" y="9652"/>
                  </a:lnTo>
                  <a:close/>
                  <a:moveTo>
                    <a:pt x="2471674" y="127"/>
                  </a:moveTo>
                  <a:lnTo>
                    <a:pt x="2509774" y="127"/>
                  </a:lnTo>
                  <a:lnTo>
                    <a:pt x="2509774" y="9652"/>
                  </a:lnTo>
                  <a:lnTo>
                    <a:pt x="2471674" y="9652"/>
                  </a:lnTo>
                  <a:close/>
                  <a:moveTo>
                    <a:pt x="2538349" y="127"/>
                  </a:moveTo>
                  <a:lnTo>
                    <a:pt x="2576449" y="127"/>
                  </a:lnTo>
                  <a:lnTo>
                    <a:pt x="2576449" y="9652"/>
                  </a:lnTo>
                  <a:lnTo>
                    <a:pt x="2538349" y="9652"/>
                  </a:lnTo>
                  <a:close/>
                  <a:moveTo>
                    <a:pt x="2605024" y="127"/>
                  </a:moveTo>
                  <a:lnTo>
                    <a:pt x="2643124" y="127"/>
                  </a:lnTo>
                  <a:lnTo>
                    <a:pt x="2643124" y="9652"/>
                  </a:lnTo>
                  <a:lnTo>
                    <a:pt x="2605024" y="9652"/>
                  </a:lnTo>
                  <a:close/>
                  <a:moveTo>
                    <a:pt x="2671699" y="127"/>
                  </a:moveTo>
                  <a:lnTo>
                    <a:pt x="2709799" y="127"/>
                  </a:lnTo>
                  <a:lnTo>
                    <a:pt x="2709799" y="9652"/>
                  </a:lnTo>
                  <a:lnTo>
                    <a:pt x="2671699" y="9652"/>
                  </a:lnTo>
                  <a:close/>
                  <a:moveTo>
                    <a:pt x="2738374" y="127"/>
                  </a:moveTo>
                  <a:lnTo>
                    <a:pt x="2776474" y="127"/>
                  </a:lnTo>
                  <a:lnTo>
                    <a:pt x="2776474" y="9652"/>
                  </a:lnTo>
                  <a:lnTo>
                    <a:pt x="2738374" y="9652"/>
                  </a:lnTo>
                  <a:close/>
                  <a:moveTo>
                    <a:pt x="2805049" y="127"/>
                  </a:moveTo>
                  <a:lnTo>
                    <a:pt x="2843149" y="127"/>
                  </a:lnTo>
                  <a:lnTo>
                    <a:pt x="2843149" y="9652"/>
                  </a:lnTo>
                  <a:lnTo>
                    <a:pt x="2805049" y="9652"/>
                  </a:lnTo>
                  <a:close/>
                  <a:moveTo>
                    <a:pt x="2871724" y="127"/>
                  </a:moveTo>
                  <a:lnTo>
                    <a:pt x="2909824" y="127"/>
                  </a:lnTo>
                  <a:lnTo>
                    <a:pt x="2909824" y="9652"/>
                  </a:lnTo>
                  <a:lnTo>
                    <a:pt x="2871724" y="9652"/>
                  </a:lnTo>
                  <a:close/>
                  <a:moveTo>
                    <a:pt x="2938399" y="127"/>
                  </a:moveTo>
                  <a:lnTo>
                    <a:pt x="2976499" y="127"/>
                  </a:lnTo>
                  <a:lnTo>
                    <a:pt x="2976499" y="9652"/>
                  </a:lnTo>
                  <a:lnTo>
                    <a:pt x="2938399" y="9652"/>
                  </a:lnTo>
                  <a:close/>
                  <a:moveTo>
                    <a:pt x="3005074" y="127"/>
                  </a:moveTo>
                  <a:lnTo>
                    <a:pt x="3043174" y="127"/>
                  </a:lnTo>
                  <a:lnTo>
                    <a:pt x="3043174" y="9652"/>
                  </a:lnTo>
                  <a:lnTo>
                    <a:pt x="3005074" y="9652"/>
                  </a:lnTo>
                  <a:close/>
                  <a:moveTo>
                    <a:pt x="3071749" y="127"/>
                  </a:moveTo>
                  <a:lnTo>
                    <a:pt x="3109849" y="127"/>
                  </a:lnTo>
                  <a:lnTo>
                    <a:pt x="3109849" y="9652"/>
                  </a:lnTo>
                  <a:lnTo>
                    <a:pt x="3071749" y="9652"/>
                  </a:lnTo>
                  <a:close/>
                  <a:moveTo>
                    <a:pt x="3138424" y="127"/>
                  </a:moveTo>
                  <a:lnTo>
                    <a:pt x="3176524" y="127"/>
                  </a:lnTo>
                  <a:lnTo>
                    <a:pt x="3176524" y="9652"/>
                  </a:lnTo>
                  <a:lnTo>
                    <a:pt x="3138424" y="9652"/>
                  </a:lnTo>
                  <a:close/>
                  <a:moveTo>
                    <a:pt x="3205099" y="127"/>
                  </a:moveTo>
                  <a:lnTo>
                    <a:pt x="3243199" y="127"/>
                  </a:lnTo>
                  <a:lnTo>
                    <a:pt x="3243199" y="9652"/>
                  </a:lnTo>
                  <a:lnTo>
                    <a:pt x="3205099" y="9652"/>
                  </a:lnTo>
                  <a:close/>
                  <a:moveTo>
                    <a:pt x="3271774" y="127"/>
                  </a:moveTo>
                  <a:lnTo>
                    <a:pt x="3309874" y="127"/>
                  </a:lnTo>
                  <a:lnTo>
                    <a:pt x="3309874" y="9652"/>
                  </a:lnTo>
                  <a:lnTo>
                    <a:pt x="3271774" y="9652"/>
                  </a:lnTo>
                  <a:close/>
                  <a:moveTo>
                    <a:pt x="3338449" y="127"/>
                  </a:moveTo>
                  <a:lnTo>
                    <a:pt x="3376549" y="127"/>
                  </a:lnTo>
                  <a:lnTo>
                    <a:pt x="3376549" y="9652"/>
                  </a:lnTo>
                  <a:lnTo>
                    <a:pt x="3338449" y="9652"/>
                  </a:lnTo>
                  <a:close/>
                  <a:moveTo>
                    <a:pt x="3405124" y="127"/>
                  </a:moveTo>
                  <a:lnTo>
                    <a:pt x="3443224" y="127"/>
                  </a:lnTo>
                  <a:lnTo>
                    <a:pt x="3443224" y="9652"/>
                  </a:lnTo>
                  <a:lnTo>
                    <a:pt x="3405124" y="9652"/>
                  </a:lnTo>
                  <a:close/>
                  <a:moveTo>
                    <a:pt x="3471799" y="127"/>
                  </a:moveTo>
                  <a:lnTo>
                    <a:pt x="3509899" y="127"/>
                  </a:lnTo>
                  <a:lnTo>
                    <a:pt x="3509899" y="9652"/>
                  </a:lnTo>
                  <a:lnTo>
                    <a:pt x="3471799" y="9652"/>
                  </a:lnTo>
                  <a:close/>
                  <a:moveTo>
                    <a:pt x="3538474" y="127"/>
                  </a:moveTo>
                  <a:lnTo>
                    <a:pt x="3576574" y="127"/>
                  </a:lnTo>
                  <a:lnTo>
                    <a:pt x="3576574" y="9652"/>
                  </a:lnTo>
                  <a:lnTo>
                    <a:pt x="3538474" y="9652"/>
                  </a:lnTo>
                  <a:close/>
                  <a:moveTo>
                    <a:pt x="3605149" y="127"/>
                  </a:moveTo>
                  <a:lnTo>
                    <a:pt x="3643249" y="127"/>
                  </a:lnTo>
                  <a:lnTo>
                    <a:pt x="3643249" y="9652"/>
                  </a:lnTo>
                  <a:lnTo>
                    <a:pt x="3605149" y="9652"/>
                  </a:lnTo>
                  <a:close/>
                  <a:moveTo>
                    <a:pt x="3671824" y="127"/>
                  </a:moveTo>
                  <a:lnTo>
                    <a:pt x="3709924" y="127"/>
                  </a:lnTo>
                  <a:lnTo>
                    <a:pt x="3709924" y="9652"/>
                  </a:lnTo>
                  <a:lnTo>
                    <a:pt x="3671824" y="9652"/>
                  </a:lnTo>
                  <a:close/>
                  <a:moveTo>
                    <a:pt x="3738499" y="127"/>
                  </a:moveTo>
                  <a:lnTo>
                    <a:pt x="3776599" y="127"/>
                  </a:lnTo>
                  <a:lnTo>
                    <a:pt x="3776599" y="9652"/>
                  </a:lnTo>
                  <a:lnTo>
                    <a:pt x="3738499" y="9652"/>
                  </a:lnTo>
                  <a:close/>
                  <a:moveTo>
                    <a:pt x="3805174" y="127"/>
                  </a:moveTo>
                  <a:lnTo>
                    <a:pt x="3843274" y="127"/>
                  </a:lnTo>
                  <a:lnTo>
                    <a:pt x="3843274" y="9652"/>
                  </a:lnTo>
                  <a:lnTo>
                    <a:pt x="3805174" y="9652"/>
                  </a:lnTo>
                  <a:close/>
                  <a:moveTo>
                    <a:pt x="3871849" y="127"/>
                  </a:moveTo>
                  <a:lnTo>
                    <a:pt x="3909949" y="127"/>
                  </a:lnTo>
                  <a:lnTo>
                    <a:pt x="3909949" y="9652"/>
                  </a:lnTo>
                  <a:lnTo>
                    <a:pt x="3871849" y="9652"/>
                  </a:lnTo>
                  <a:close/>
                  <a:moveTo>
                    <a:pt x="3938524" y="127"/>
                  </a:moveTo>
                  <a:lnTo>
                    <a:pt x="3976624" y="127"/>
                  </a:lnTo>
                  <a:lnTo>
                    <a:pt x="3976624" y="9652"/>
                  </a:lnTo>
                  <a:lnTo>
                    <a:pt x="3938524" y="9652"/>
                  </a:lnTo>
                  <a:close/>
                  <a:moveTo>
                    <a:pt x="4005199" y="127"/>
                  </a:moveTo>
                  <a:lnTo>
                    <a:pt x="4043299" y="127"/>
                  </a:lnTo>
                  <a:lnTo>
                    <a:pt x="4043299" y="9652"/>
                  </a:lnTo>
                  <a:lnTo>
                    <a:pt x="4005199" y="9652"/>
                  </a:lnTo>
                  <a:close/>
                  <a:moveTo>
                    <a:pt x="4071874" y="127"/>
                  </a:moveTo>
                  <a:lnTo>
                    <a:pt x="4109974" y="127"/>
                  </a:lnTo>
                  <a:lnTo>
                    <a:pt x="4109974" y="9652"/>
                  </a:lnTo>
                  <a:lnTo>
                    <a:pt x="4071874" y="9652"/>
                  </a:lnTo>
                  <a:close/>
                  <a:moveTo>
                    <a:pt x="4138549" y="127"/>
                  </a:moveTo>
                  <a:lnTo>
                    <a:pt x="4176649" y="127"/>
                  </a:lnTo>
                  <a:lnTo>
                    <a:pt x="4176649" y="9652"/>
                  </a:lnTo>
                  <a:lnTo>
                    <a:pt x="4138549" y="9652"/>
                  </a:lnTo>
                  <a:close/>
                  <a:moveTo>
                    <a:pt x="4205224" y="127"/>
                  </a:moveTo>
                  <a:lnTo>
                    <a:pt x="4243324" y="127"/>
                  </a:lnTo>
                  <a:lnTo>
                    <a:pt x="4243324" y="9652"/>
                  </a:lnTo>
                  <a:lnTo>
                    <a:pt x="4205224" y="9652"/>
                  </a:lnTo>
                  <a:close/>
                  <a:moveTo>
                    <a:pt x="4271899" y="127"/>
                  </a:moveTo>
                  <a:lnTo>
                    <a:pt x="4309999" y="127"/>
                  </a:lnTo>
                  <a:lnTo>
                    <a:pt x="4309999" y="9652"/>
                  </a:lnTo>
                  <a:lnTo>
                    <a:pt x="4271899" y="9652"/>
                  </a:lnTo>
                  <a:close/>
                  <a:moveTo>
                    <a:pt x="4338574" y="127"/>
                  </a:moveTo>
                  <a:lnTo>
                    <a:pt x="4376674" y="127"/>
                  </a:lnTo>
                  <a:lnTo>
                    <a:pt x="4376674" y="9652"/>
                  </a:lnTo>
                  <a:lnTo>
                    <a:pt x="4338574" y="9652"/>
                  </a:lnTo>
                  <a:close/>
                  <a:moveTo>
                    <a:pt x="4405249" y="127"/>
                  </a:moveTo>
                  <a:lnTo>
                    <a:pt x="4443349" y="127"/>
                  </a:lnTo>
                  <a:lnTo>
                    <a:pt x="4443349" y="9652"/>
                  </a:lnTo>
                  <a:lnTo>
                    <a:pt x="4405249" y="9652"/>
                  </a:lnTo>
                  <a:close/>
                  <a:moveTo>
                    <a:pt x="4471924" y="127"/>
                  </a:moveTo>
                  <a:lnTo>
                    <a:pt x="4510024" y="127"/>
                  </a:lnTo>
                  <a:lnTo>
                    <a:pt x="4510024" y="9652"/>
                  </a:lnTo>
                  <a:lnTo>
                    <a:pt x="4471924" y="9652"/>
                  </a:lnTo>
                  <a:close/>
                  <a:moveTo>
                    <a:pt x="4538599" y="127"/>
                  </a:moveTo>
                  <a:lnTo>
                    <a:pt x="4561459" y="127"/>
                  </a:lnTo>
                  <a:cubicBezTo>
                    <a:pt x="4564126" y="127"/>
                    <a:pt x="4566285" y="2286"/>
                    <a:pt x="4566285" y="4953"/>
                  </a:cubicBezTo>
                  <a:lnTo>
                    <a:pt x="4566285" y="20193"/>
                  </a:lnTo>
                  <a:lnTo>
                    <a:pt x="4556760" y="20193"/>
                  </a:lnTo>
                  <a:lnTo>
                    <a:pt x="4556760" y="4953"/>
                  </a:lnTo>
                  <a:lnTo>
                    <a:pt x="4561586" y="4953"/>
                  </a:lnTo>
                  <a:lnTo>
                    <a:pt x="4561586" y="9779"/>
                  </a:lnTo>
                  <a:lnTo>
                    <a:pt x="4538726" y="9779"/>
                  </a:lnTo>
                  <a:close/>
                  <a:moveTo>
                    <a:pt x="4566285" y="48768"/>
                  </a:moveTo>
                  <a:lnTo>
                    <a:pt x="4566285" y="86868"/>
                  </a:lnTo>
                  <a:lnTo>
                    <a:pt x="4556760" y="86868"/>
                  </a:lnTo>
                  <a:lnTo>
                    <a:pt x="4556760" y="48768"/>
                  </a:lnTo>
                  <a:close/>
                  <a:moveTo>
                    <a:pt x="4566285" y="115443"/>
                  </a:moveTo>
                  <a:lnTo>
                    <a:pt x="4566285" y="153543"/>
                  </a:lnTo>
                  <a:lnTo>
                    <a:pt x="4556760" y="153543"/>
                  </a:lnTo>
                  <a:lnTo>
                    <a:pt x="4556760" y="115443"/>
                  </a:lnTo>
                  <a:close/>
                  <a:moveTo>
                    <a:pt x="4566285" y="182118"/>
                  </a:moveTo>
                  <a:lnTo>
                    <a:pt x="4566285" y="220218"/>
                  </a:lnTo>
                  <a:lnTo>
                    <a:pt x="4556760" y="220218"/>
                  </a:lnTo>
                  <a:lnTo>
                    <a:pt x="4556760" y="182118"/>
                  </a:lnTo>
                  <a:close/>
                  <a:moveTo>
                    <a:pt x="4566285" y="248793"/>
                  </a:moveTo>
                  <a:lnTo>
                    <a:pt x="4566285" y="286893"/>
                  </a:lnTo>
                  <a:lnTo>
                    <a:pt x="4556760" y="286893"/>
                  </a:lnTo>
                  <a:lnTo>
                    <a:pt x="4556760" y="248793"/>
                  </a:lnTo>
                  <a:close/>
                  <a:moveTo>
                    <a:pt x="4566285" y="315468"/>
                  </a:moveTo>
                  <a:lnTo>
                    <a:pt x="4566285" y="353568"/>
                  </a:lnTo>
                  <a:lnTo>
                    <a:pt x="4556760" y="353568"/>
                  </a:lnTo>
                  <a:lnTo>
                    <a:pt x="4556760" y="315468"/>
                  </a:lnTo>
                  <a:close/>
                  <a:moveTo>
                    <a:pt x="4566285" y="382143"/>
                  </a:moveTo>
                  <a:lnTo>
                    <a:pt x="4566285" y="420243"/>
                  </a:lnTo>
                  <a:lnTo>
                    <a:pt x="4556760" y="420243"/>
                  </a:lnTo>
                  <a:lnTo>
                    <a:pt x="4556760" y="382143"/>
                  </a:lnTo>
                  <a:close/>
                  <a:moveTo>
                    <a:pt x="4566285" y="448818"/>
                  </a:moveTo>
                  <a:lnTo>
                    <a:pt x="4566285" y="486918"/>
                  </a:lnTo>
                  <a:lnTo>
                    <a:pt x="4556760" y="486918"/>
                  </a:lnTo>
                  <a:lnTo>
                    <a:pt x="4556760" y="448818"/>
                  </a:lnTo>
                  <a:close/>
                  <a:moveTo>
                    <a:pt x="4566285" y="515493"/>
                  </a:moveTo>
                  <a:lnTo>
                    <a:pt x="4566285" y="553593"/>
                  </a:lnTo>
                  <a:lnTo>
                    <a:pt x="4556760" y="553593"/>
                  </a:lnTo>
                  <a:lnTo>
                    <a:pt x="4556760" y="515493"/>
                  </a:lnTo>
                  <a:close/>
                  <a:moveTo>
                    <a:pt x="4566285" y="582168"/>
                  </a:moveTo>
                  <a:lnTo>
                    <a:pt x="4566285" y="620268"/>
                  </a:lnTo>
                  <a:lnTo>
                    <a:pt x="4556760" y="620268"/>
                  </a:lnTo>
                  <a:lnTo>
                    <a:pt x="4556760" y="582168"/>
                  </a:lnTo>
                  <a:close/>
                  <a:moveTo>
                    <a:pt x="4566285" y="648843"/>
                  </a:moveTo>
                  <a:lnTo>
                    <a:pt x="4566285" y="686943"/>
                  </a:lnTo>
                  <a:lnTo>
                    <a:pt x="4556760" y="686943"/>
                  </a:lnTo>
                  <a:lnTo>
                    <a:pt x="4556760" y="648843"/>
                  </a:lnTo>
                  <a:close/>
                  <a:moveTo>
                    <a:pt x="4566285" y="715518"/>
                  </a:moveTo>
                  <a:lnTo>
                    <a:pt x="4566285" y="753618"/>
                  </a:lnTo>
                  <a:lnTo>
                    <a:pt x="4556760" y="753618"/>
                  </a:lnTo>
                  <a:lnTo>
                    <a:pt x="4556760" y="715518"/>
                  </a:lnTo>
                  <a:close/>
                  <a:moveTo>
                    <a:pt x="4566285" y="782193"/>
                  </a:moveTo>
                  <a:lnTo>
                    <a:pt x="4566285" y="820293"/>
                  </a:lnTo>
                  <a:lnTo>
                    <a:pt x="4556760" y="820293"/>
                  </a:lnTo>
                  <a:lnTo>
                    <a:pt x="4556760" y="782193"/>
                  </a:lnTo>
                  <a:close/>
                  <a:moveTo>
                    <a:pt x="4566285" y="848868"/>
                  </a:moveTo>
                  <a:lnTo>
                    <a:pt x="4566285" y="886968"/>
                  </a:lnTo>
                  <a:lnTo>
                    <a:pt x="4556760" y="886968"/>
                  </a:lnTo>
                  <a:lnTo>
                    <a:pt x="4556760" y="848868"/>
                  </a:lnTo>
                  <a:close/>
                  <a:moveTo>
                    <a:pt x="4566285" y="915543"/>
                  </a:moveTo>
                  <a:lnTo>
                    <a:pt x="4566285" y="953643"/>
                  </a:lnTo>
                  <a:lnTo>
                    <a:pt x="4556760" y="953643"/>
                  </a:lnTo>
                  <a:lnTo>
                    <a:pt x="4556760" y="915543"/>
                  </a:lnTo>
                  <a:close/>
                  <a:moveTo>
                    <a:pt x="4566285" y="982218"/>
                  </a:moveTo>
                  <a:lnTo>
                    <a:pt x="4566285" y="1020318"/>
                  </a:lnTo>
                  <a:lnTo>
                    <a:pt x="4556760" y="1020318"/>
                  </a:lnTo>
                  <a:lnTo>
                    <a:pt x="4556760" y="982218"/>
                  </a:lnTo>
                  <a:close/>
                  <a:moveTo>
                    <a:pt x="4566285" y="1048893"/>
                  </a:moveTo>
                  <a:lnTo>
                    <a:pt x="4566285" y="1086993"/>
                  </a:lnTo>
                  <a:lnTo>
                    <a:pt x="4556760" y="1086993"/>
                  </a:lnTo>
                  <a:lnTo>
                    <a:pt x="4556760" y="1048893"/>
                  </a:lnTo>
                  <a:close/>
                  <a:moveTo>
                    <a:pt x="4566285" y="1115568"/>
                  </a:moveTo>
                  <a:lnTo>
                    <a:pt x="4566285" y="1153668"/>
                  </a:lnTo>
                  <a:lnTo>
                    <a:pt x="4556760" y="1153668"/>
                  </a:lnTo>
                  <a:lnTo>
                    <a:pt x="4556760" y="1115568"/>
                  </a:lnTo>
                  <a:close/>
                  <a:moveTo>
                    <a:pt x="4566285" y="1182243"/>
                  </a:moveTo>
                  <a:lnTo>
                    <a:pt x="4566285" y="1220343"/>
                  </a:lnTo>
                  <a:lnTo>
                    <a:pt x="4556760" y="1220343"/>
                  </a:lnTo>
                  <a:lnTo>
                    <a:pt x="4556760" y="1182243"/>
                  </a:lnTo>
                  <a:close/>
                  <a:moveTo>
                    <a:pt x="4566285" y="1248918"/>
                  </a:moveTo>
                  <a:lnTo>
                    <a:pt x="4566285" y="1287018"/>
                  </a:lnTo>
                  <a:lnTo>
                    <a:pt x="4556760" y="1287018"/>
                  </a:lnTo>
                  <a:lnTo>
                    <a:pt x="4556760" y="1248918"/>
                  </a:lnTo>
                  <a:close/>
                  <a:moveTo>
                    <a:pt x="4566285" y="1315593"/>
                  </a:moveTo>
                  <a:lnTo>
                    <a:pt x="4566285" y="1353693"/>
                  </a:lnTo>
                  <a:lnTo>
                    <a:pt x="4556760" y="1353693"/>
                  </a:lnTo>
                  <a:lnTo>
                    <a:pt x="4556760" y="1315593"/>
                  </a:lnTo>
                  <a:close/>
                  <a:moveTo>
                    <a:pt x="4566285" y="1382268"/>
                  </a:moveTo>
                  <a:lnTo>
                    <a:pt x="4566285" y="1420368"/>
                  </a:lnTo>
                  <a:lnTo>
                    <a:pt x="4556760" y="1420368"/>
                  </a:lnTo>
                  <a:lnTo>
                    <a:pt x="4556760" y="1382268"/>
                  </a:lnTo>
                  <a:close/>
                  <a:moveTo>
                    <a:pt x="4566285" y="1448943"/>
                  </a:moveTo>
                  <a:lnTo>
                    <a:pt x="4566285" y="1487043"/>
                  </a:lnTo>
                  <a:lnTo>
                    <a:pt x="4556760" y="1487043"/>
                  </a:lnTo>
                  <a:lnTo>
                    <a:pt x="4556760" y="1448943"/>
                  </a:lnTo>
                  <a:close/>
                  <a:moveTo>
                    <a:pt x="4566285" y="1515618"/>
                  </a:moveTo>
                  <a:lnTo>
                    <a:pt x="4566285" y="1553718"/>
                  </a:lnTo>
                  <a:lnTo>
                    <a:pt x="4556760" y="1553718"/>
                  </a:lnTo>
                  <a:lnTo>
                    <a:pt x="4556760" y="1515618"/>
                  </a:lnTo>
                  <a:close/>
                  <a:moveTo>
                    <a:pt x="4566285" y="1582293"/>
                  </a:moveTo>
                  <a:lnTo>
                    <a:pt x="4566285" y="1620393"/>
                  </a:lnTo>
                  <a:lnTo>
                    <a:pt x="4556760" y="1620393"/>
                  </a:lnTo>
                  <a:lnTo>
                    <a:pt x="4556760" y="1582293"/>
                  </a:lnTo>
                  <a:close/>
                  <a:moveTo>
                    <a:pt x="4566285" y="1648968"/>
                  </a:moveTo>
                  <a:lnTo>
                    <a:pt x="4566285" y="1687068"/>
                  </a:lnTo>
                  <a:lnTo>
                    <a:pt x="4556760" y="1687068"/>
                  </a:lnTo>
                  <a:lnTo>
                    <a:pt x="4556760" y="1648968"/>
                  </a:lnTo>
                  <a:close/>
                  <a:moveTo>
                    <a:pt x="4566285" y="1715643"/>
                  </a:moveTo>
                  <a:lnTo>
                    <a:pt x="4566285" y="1753743"/>
                  </a:lnTo>
                  <a:lnTo>
                    <a:pt x="4556760" y="1753743"/>
                  </a:lnTo>
                  <a:lnTo>
                    <a:pt x="4556760" y="1715643"/>
                  </a:lnTo>
                  <a:close/>
                  <a:moveTo>
                    <a:pt x="4566285" y="1782318"/>
                  </a:moveTo>
                  <a:lnTo>
                    <a:pt x="4566285" y="1820418"/>
                  </a:lnTo>
                  <a:lnTo>
                    <a:pt x="4556760" y="1820418"/>
                  </a:lnTo>
                  <a:lnTo>
                    <a:pt x="4556760" y="1782318"/>
                  </a:lnTo>
                  <a:close/>
                  <a:moveTo>
                    <a:pt x="4566285" y="1848993"/>
                  </a:moveTo>
                  <a:lnTo>
                    <a:pt x="4566285" y="1887093"/>
                  </a:lnTo>
                  <a:lnTo>
                    <a:pt x="4556760" y="1887093"/>
                  </a:lnTo>
                  <a:lnTo>
                    <a:pt x="4556760" y="1848993"/>
                  </a:lnTo>
                  <a:close/>
                  <a:moveTo>
                    <a:pt x="4566285" y="1915668"/>
                  </a:moveTo>
                  <a:lnTo>
                    <a:pt x="4566285" y="1953768"/>
                  </a:lnTo>
                  <a:lnTo>
                    <a:pt x="4556760" y="1953768"/>
                  </a:lnTo>
                  <a:lnTo>
                    <a:pt x="4556760" y="1915668"/>
                  </a:lnTo>
                  <a:close/>
                  <a:moveTo>
                    <a:pt x="4566285" y="1982343"/>
                  </a:moveTo>
                  <a:lnTo>
                    <a:pt x="4566285" y="2020443"/>
                  </a:lnTo>
                  <a:lnTo>
                    <a:pt x="4556760" y="2020443"/>
                  </a:lnTo>
                  <a:lnTo>
                    <a:pt x="4556760" y="1982343"/>
                  </a:lnTo>
                  <a:close/>
                  <a:moveTo>
                    <a:pt x="4566285" y="2049018"/>
                  </a:moveTo>
                  <a:lnTo>
                    <a:pt x="4566285" y="2087118"/>
                  </a:lnTo>
                  <a:lnTo>
                    <a:pt x="4556760" y="2087118"/>
                  </a:lnTo>
                  <a:lnTo>
                    <a:pt x="4556760" y="2049018"/>
                  </a:lnTo>
                  <a:close/>
                  <a:moveTo>
                    <a:pt x="4566285" y="2115693"/>
                  </a:moveTo>
                  <a:lnTo>
                    <a:pt x="4566285" y="2153793"/>
                  </a:lnTo>
                  <a:lnTo>
                    <a:pt x="4556760" y="2153793"/>
                  </a:lnTo>
                  <a:lnTo>
                    <a:pt x="4556760" y="2115693"/>
                  </a:lnTo>
                  <a:close/>
                  <a:moveTo>
                    <a:pt x="4566285" y="2182368"/>
                  </a:moveTo>
                  <a:lnTo>
                    <a:pt x="4566285" y="2220468"/>
                  </a:lnTo>
                  <a:lnTo>
                    <a:pt x="4556760" y="2220468"/>
                  </a:lnTo>
                  <a:lnTo>
                    <a:pt x="4556760" y="2182368"/>
                  </a:lnTo>
                  <a:close/>
                  <a:moveTo>
                    <a:pt x="4566285" y="2249043"/>
                  </a:moveTo>
                  <a:lnTo>
                    <a:pt x="4566285" y="2287143"/>
                  </a:lnTo>
                  <a:lnTo>
                    <a:pt x="4556760" y="2287143"/>
                  </a:lnTo>
                  <a:lnTo>
                    <a:pt x="4556760" y="2249043"/>
                  </a:lnTo>
                  <a:close/>
                  <a:moveTo>
                    <a:pt x="4566285" y="2315718"/>
                  </a:moveTo>
                  <a:lnTo>
                    <a:pt x="4566285" y="2353818"/>
                  </a:lnTo>
                  <a:lnTo>
                    <a:pt x="4556760" y="2353818"/>
                  </a:lnTo>
                  <a:lnTo>
                    <a:pt x="4556760" y="2315718"/>
                  </a:lnTo>
                  <a:close/>
                  <a:moveTo>
                    <a:pt x="4566285" y="2382393"/>
                  </a:moveTo>
                  <a:lnTo>
                    <a:pt x="4566285" y="2420493"/>
                  </a:lnTo>
                  <a:lnTo>
                    <a:pt x="4556760" y="2420493"/>
                  </a:lnTo>
                  <a:lnTo>
                    <a:pt x="4556760" y="2382393"/>
                  </a:lnTo>
                  <a:close/>
                  <a:moveTo>
                    <a:pt x="4566285" y="2449068"/>
                  </a:moveTo>
                  <a:lnTo>
                    <a:pt x="4566285" y="2487168"/>
                  </a:lnTo>
                  <a:lnTo>
                    <a:pt x="4556760" y="2487168"/>
                  </a:lnTo>
                  <a:lnTo>
                    <a:pt x="4556760" y="2449068"/>
                  </a:lnTo>
                  <a:close/>
                  <a:moveTo>
                    <a:pt x="4566285" y="2515743"/>
                  </a:moveTo>
                  <a:lnTo>
                    <a:pt x="4566285" y="2553843"/>
                  </a:lnTo>
                  <a:lnTo>
                    <a:pt x="4556760" y="2553843"/>
                  </a:lnTo>
                  <a:lnTo>
                    <a:pt x="4556760" y="2515743"/>
                  </a:lnTo>
                  <a:close/>
                  <a:moveTo>
                    <a:pt x="4566285" y="2582418"/>
                  </a:moveTo>
                  <a:lnTo>
                    <a:pt x="4566285" y="2620518"/>
                  </a:lnTo>
                  <a:lnTo>
                    <a:pt x="4556760" y="2620518"/>
                  </a:lnTo>
                  <a:lnTo>
                    <a:pt x="4556760" y="2582418"/>
                  </a:lnTo>
                  <a:close/>
                  <a:moveTo>
                    <a:pt x="4566285" y="2649093"/>
                  </a:moveTo>
                  <a:lnTo>
                    <a:pt x="4566285" y="2687193"/>
                  </a:lnTo>
                  <a:lnTo>
                    <a:pt x="4556760" y="2687193"/>
                  </a:lnTo>
                  <a:lnTo>
                    <a:pt x="4556760" y="2649093"/>
                  </a:lnTo>
                  <a:close/>
                  <a:moveTo>
                    <a:pt x="4566285" y="2715768"/>
                  </a:moveTo>
                  <a:lnTo>
                    <a:pt x="4566285" y="2753868"/>
                  </a:lnTo>
                  <a:lnTo>
                    <a:pt x="4556760" y="2753868"/>
                  </a:lnTo>
                  <a:lnTo>
                    <a:pt x="4556760" y="2715768"/>
                  </a:lnTo>
                  <a:close/>
                  <a:moveTo>
                    <a:pt x="4566285" y="2782443"/>
                  </a:moveTo>
                  <a:lnTo>
                    <a:pt x="4566285" y="2820543"/>
                  </a:lnTo>
                  <a:lnTo>
                    <a:pt x="4556760" y="2820543"/>
                  </a:lnTo>
                  <a:lnTo>
                    <a:pt x="4556760" y="2782443"/>
                  </a:lnTo>
                  <a:close/>
                  <a:moveTo>
                    <a:pt x="4566285" y="2849118"/>
                  </a:moveTo>
                  <a:lnTo>
                    <a:pt x="4566285" y="2887218"/>
                  </a:lnTo>
                  <a:lnTo>
                    <a:pt x="4556760" y="2887218"/>
                  </a:lnTo>
                  <a:lnTo>
                    <a:pt x="4556760" y="2849118"/>
                  </a:lnTo>
                  <a:close/>
                  <a:moveTo>
                    <a:pt x="4566285" y="2915793"/>
                  </a:moveTo>
                  <a:lnTo>
                    <a:pt x="4566285" y="2953893"/>
                  </a:lnTo>
                  <a:lnTo>
                    <a:pt x="4556760" y="2953893"/>
                  </a:lnTo>
                  <a:lnTo>
                    <a:pt x="4556760" y="2915793"/>
                  </a:lnTo>
                  <a:close/>
                  <a:moveTo>
                    <a:pt x="4566285" y="2982468"/>
                  </a:moveTo>
                  <a:lnTo>
                    <a:pt x="4566285" y="3020568"/>
                  </a:lnTo>
                  <a:lnTo>
                    <a:pt x="4556760" y="3020568"/>
                  </a:lnTo>
                  <a:lnTo>
                    <a:pt x="4556760" y="2982468"/>
                  </a:lnTo>
                  <a:close/>
                  <a:moveTo>
                    <a:pt x="4566285" y="3049143"/>
                  </a:moveTo>
                  <a:lnTo>
                    <a:pt x="4566285" y="3087243"/>
                  </a:lnTo>
                  <a:lnTo>
                    <a:pt x="4556760" y="3087243"/>
                  </a:lnTo>
                  <a:lnTo>
                    <a:pt x="4556760" y="3049143"/>
                  </a:lnTo>
                  <a:close/>
                  <a:moveTo>
                    <a:pt x="4566285" y="3115818"/>
                  </a:moveTo>
                  <a:lnTo>
                    <a:pt x="4566285" y="3153918"/>
                  </a:lnTo>
                  <a:lnTo>
                    <a:pt x="4556760" y="3153918"/>
                  </a:lnTo>
                  <a:lnTo>
                    <a:pt x="4556760" y="3115818"/>
                  </a:lnTo>
                  <a:close/>
                  <a:moveTo>
                    <a:pt x="4566285" y="3182493"/>
                  </a:moveTo>
                  <a:lnTo>
                    <a:pt x="4566285" y="3220593"/>
                  </a:lnTo>
                  <a:lnTo>
                    <a:pt x="4556760" y="3220593"/>
                  </a:lnTo>
                  <a:lnTo>
                    <a:pt x="4556760" y="3182493"/>
                  </a:lnTo>
                  <a:close/>
                  <a:moveTo>
                    <a:pt x="4566285" y="3249168"/>
                  </a:moveTo>
                  <a:lnTo>
                    <a:pt x="4566285" y="3287268"/>
                  </a:lnTo>
                  <a:lnTo>
                    <a:pt x="4556760" y="3287268"/>
                  </a:lnTo>
                  <a:lnTo>
                    <a:pt x="4556760" y="3249168"/>
                  </a:lnTo>
                  <a:close/>
                  <a:moveTo>
                    <a:pt x="4566285" y="3315843"/>
                  </a:moveTo>
                  <a:lnTo>
                    <a:pt x="4566285" y="3353943"/>
                  </a:lnTo>
                  <a:lnTo>
                    <a:pt x="4556760" y="3353943"/>
                  </a:lnTo>
                  <a:lnTo>
                    <a:pt x="4556760" y="3315843"/>
                  </a:lnTo>
                  <a:close/>
                  <a:moveTo>
                    <a:pt x="4566285" y="3382518"/>
                  </a:moveTo>
                  <a:lnTo>
                    <a:pt x="4566285" y="3420618"/>
                  </a:lnTo>
                  <a:lnTo>
                    <a:pt x="4556760" y="3420618"/>
                  </a:lnTo>
                  <a:lnTo>
                    <a:pt x="4556760" y="3382518"/>
                  </a:lnTo>
                  <a:close/>
                  <a:moveTo>
                    <a:pt x="4566285" y="3449193"/>
                  </a:moveTo>
                  <a:lnTo>
                    <a:pt x="4566285" y="3487293"/>
                  </a:lnTo>
                  <a:lnTo>
                    <a:pt x="4556760" y="3487293"/>
                  </a:lnTo>
                  <a:lnTo>
                    <a:pt x="4556760" y="3449193"/>
                  </a:lnTo>
                  <a:close/>
                  <a:moveTo>
                    <a:pt x="4566285" y="3515868"/>
                  </a:moveTo>
                  <a:lnTo>
                    <a:pt x="4566285" y="3553968"/>
                  </a:lnTo>
                  <a:lnTo>
                    <a:pt x="4556760" y="3553968"/>
                  </a:lnTo>
                  <a:lnTo>
                    <a:pt x="4556760" y="3515868"/>
                  </a:lnTo>
                  <a:close/>
                  <a:moveTo>
                    <a:pt x="4566285" y="3582543"/>
                  </a:moveTo>
                  <a:lnTo>
                    <a:pt x="4566285" y="3620643"/>
                  </a:lnTo>
                  <a:lnTo>
                    <a:pt x="4556760" y="3620643"/>
                  </a:lnTo>
                  <a:lnTo>
                    <a:pt x="4556760" y="3582543"/>
                  </a:lnTo>
                  <a:close/>
                  <a:moveTo>
                    <a:pt x="4566285" y="3649218"/>
                  </a:moveTo>
                  <a:lnTo>
                    <a:pt x="4566285" y="3687318"/>
                  </a:lnTo>
                  <a:lnTo>
                    <a:pt x="4556760" y="3687318"/>
                  </a:lnTo>
                  <a:lnTo>
                    <a:pt x="4556760" y="3649218"/>
                  </a:lnTo>
                  <a:close/>
                  <a:moveTo>
                    <a:pt x="4566285" y="3715893"/>
                  </a:moveTo>
                  <a:lnTo>
                    <a:pt x="4566285" y="3753993"/>
                  </a:lnTo>
                  <a:lnTo>
                    <a:pt x="4556760" y="3753993"/>
                  </a:lnTo>
                  <a:lnTo>
                    <a:pt x="4556760" y="3715893"/>
                  </a:lnTo>
                  <a:close/>
                  <a:moveTo>
                    <a:pt x="4566285" y="3782568"/>
                  </a:moveTo>
                  <a:lnTo>
                    <a:pt x="4566285" y="3820668"/>
                  </a:lnTo>
                  <a:lnTo>
                    <a:pt x="4556760" y="3820668"/>
                  </a:lnTo>
                  <a:lnTo>
                    <a:pt x="4556760" y="3782568"/>
                  </a:lnTo>
                  <a:close/>
                  <a:moveTo>
                    <a:pt x="4566285" y="3849243"/>
                  </a:moveTo>
                  <a:lnTo>
                    <a:pt x="4566285" y="3887343"/>
                  </a:lnTo>
                  <a:lnTo>
                    <a:pt x="4556760" y="3887343"/>
                  </a:lnTo>
                  <a:lnTo>
                    <a:pt x="4556760" y="3849243"/>
                  </a:lnTo>
                  <a:close/>
                  <a:moveTo>
                    <a:pt x="4566285" y="3915918"/>
                  </a:moveTo>
                  <a:lnTo>
                    <a:pt x="4566285" y="3954018"/>
                  </a:lnTo>
                  <a:lnTo>
                    <a:pt x="4556760" y="3954018"/>
                  </a:lnTo>
                  <a:lnTo>
                    <a:pt x="4556760" y="3915918"/>
                  </a:lnTo>
                  <a:close/>
                  <a:moveTo>
                    <a:pt x="4566285" y="3982593"/>
                  </a:moveTo>
                  <a:lnTo>
                    <a:pt x="4566285" y="4020693"/>
                  </a:lnTo>
                  <a:lnTo>
                    <a:pt x="4556760" y="4020693"/>
                  </a:lnTo>
                  <a:lnTo>
                    <a:pt x="4556760" y="3982593"/>
                  </a:lnTo>
                  <a:close/>
                  <a:moveTo>
                    <a:pt x="4566285" y="4049268"/>
                  </a:moveTo>
                  <a:lnTo>
                    <a:pt x="4566285" y="4087368"/>
                  </a:lnTo>
                  <a:lnTo>
                    <a:pt x="4556760" y="4087368"/>
                  </a:lnTo>
                  <a:lnTo>
                    <a:pt x="4556760" y="4049268"/>
                  </a:lnTo>
                  <a:close/>
                  <a:moveTo>
                    <a:pt x="4566285" y="4115943"/>
                  </a:moveTo>
                  <a:lnTo>
                    <a:pt x="4566285" y="4154043"/>
                  </a:lnTo>
                  <a:lnTo>
                    <a:pt x="4556760" y="4154043"/>
                  </a:lnTo>
                  <a:lnTo>
                    <a:pt x="4556760" y="4115943"/>
                  </a:lnTo>
                  <a:close/>
                  <a:moveTo>
                    <a:pt x="4566285" y="4182618"/>
                  </a:moveTo>
                  <a:lnTo>
                    <a:pt x="4566285" y="4220718"/>
                  </a:lnTo>
                  <a:lnTo>
                    <a:pt x="4556760" y="4220718"/>
                  </a:lnTo>
                  <a:lnTo>
                    <a:pt x="4556760" y="4182618"/>
                  </a:lnTo>
                  <a:close/>
                  <a:moveTo>
                    <a:pt x="4566285" y="4249293"/>
                  </a:moveTo>
                  <a:lnTo>
                    <a:pt x="4566285" y="4287393"/>
                  </a:lnTo>
                  <a:lnTo>
                    <a:pt x="4556760" y="4287393"/>
                  </a:lnTo>
                  <a:lnTo>
                    <a:pt x="4556760" y="4249293"/>
                  </a:lnTo>
                  <a:close/>
                  <a:moveTo>
                    <a:pt x="4566285" y="4315968"/>
                  </a:moveTo>
                  <a:lnTo>
                    <a:pt x="4566285" y="4354068"/>
                  </a:lnTo>
                  <a:lnTo>
                    <a:pt x="4556760" y="4354068"/>
                  </a:lnTo>
                  <a:lnTo>
                    <a:pt x="4556760" y="4315968"/>
                  </a:lnTo>
                  <a:close/>
                  <a:moveTo>
                    <a:pt x="4566285" y="4382643"/>
                  </a:moveTo>
                  <a:lnTo>
                    <a:pt x="4566285" y="4420743"/>
                  </a:lnTo>
                  <a:lnTo>
                    <a:pt x="4556760" y="4420743"/>
                  </a:lnTo>
                  <a:lnTo>
                    <a:pt x="4556760" y="4382643"/>
                  </a:lnTo>
                  <a:close/>
                  <a:moveTo>
                    <a:pt x="4566285" y="4449318"/>
                  </a:moveTo>
                  <a:lnTo>
                    <a:pt x="4566285" y="4487418"/>
                  </a:lnTo>
                  <a:lnTo>
                    <a:pt x="4556760" y="4487418"/>
                  </a:lnTo>
                  <a:lnTo>
                    <a:pt x="4556760" y="4449318"/>
                  </a:lnTo>
                  <a:close/>
                  <a:moveTo>
                    <a:pt x="4566285" y="4515993"/>
                  </a:moveTo>
                  <a:lnTo>
                    <a:pt x="4566285" y="4554093"/>
                  </a:lnTo>
                  <a:lnTo>
                    <a:pt x="4556760" y="4554093"/>
                  </a:lnTo>
                  <a:lnTo>
                    <a:pt x="4556760" y="4515993"/>
                  </a:lnTo>
                  <a:close/>
                  <a:moveTo>
                    <a:pt x="4566285" y="4582668"/>
                  </a:moveTo>
                  <a:lnTo>
                    <a:pt x="4566285" y="4620768"/>
                  </a:lnTo>
                  <a:lnTo>
                    <a:pt x="4556760" y="4620768"/>
                  </a:lnTo>
                  <a:lnTo>
                    <a:pt x="4556760" y="4582668"/>
                  </a:lnTo>
                  <a:close/>
                  <a:moveTo>
                    <a:pt x="4566285" y="4649343"/>
                  </a:moveTo>
                  <a:lnTo>
                    <a:pt x="4566285" y="4687443"/>
                  </a:lnTo>
                  <a:lnTo>
                    <a:pt x="4556760" y="4687443"/>
                  </a:lnTo>
                  <a:lnTo>
                    <a:pt x="4556760" y="4649343"/>
                  </a:lnTo>
                  <a:close/>
                  <a:moveTo>
                    <a:pt x="4540504" y="4699889"/>
                  </a:moveTo>
                  <a:lnTo>
                    <a:pt x="4502404" y="4699889"/>
                  </a:lnTo>
                  <a:lnTo>
                    <a:pt x="4502404" y="4690364"/>
                  </a:lnTo>
                  <a:lnTo>
                    <a:pt x="4540504" y="4690364"/>
                  </a:lnTo>
                  <a:close/>
                  <a:moveTo>
                    <a:pt x="4473829" y="4699889"/>
                  </a:moveTo>
                  <a:lnTo>
                    <a:pt x="4435729" y="4699889"/>
                  </a:lnTo>
                  <a:lnTo>
                    <a:pt x="4435729" y="4690364"/>
                  </a:lnTo>
                  <a:lnTo>
                    <a:pt x="4473829" y="4690364"/>
                  </a:lnTo>
                  <a:close/>
                  <a:moveTo>
                    <a:pt x="4407154" y="4699889"/>
                  </a:moveTo>
                  <a:lnTo>
                    <a:pt x="4369054" y="4699889"/>
                  </a:lnTo>
                  <a:lnTo>
                    <a:pt x="4369054" y="4690364"/>
                  </a:lnTo>
                  <a:lnTo>
                    <a:pt x="4407154" y="4690364"/>
                  </a:lnTo>
                  <a:close/>
                  <a:moveTo>
                    <a:pt x="4340479" y="4699889"/>
                  </a:moveTo>
                  <a:lnTo>
                    <a:pt x="4302379" y="4699889"/>
                  </a:lnTo>
                  <a:lnTo>
                    <a:pt x="4302379" y="4690364"/>
                  </a:lnTo>
                  <a:lnTo>
                    <a:pt x="4340479" y="4690364"/>
                  </a:lnTo>
                  <a:close/>
                  <a:moveTo>
                    <a:pt x="4273804" y="4699889"/>
                  </a:moveTo>
                  <a:lnTo>
                    <a:pt x="4235704" y="4699889"/>
                  </a:lnTo>
                  <a:lnTo>
                    <a:pt x="4235704" y="4690364"/>
                  </a:lnTo>
                  <a:lnTo>
                    <a:pt x="4273804" y="4690364"/>
                  </a:lnTo>
                  <a:close/>
                  <a:moveTo>
                    <a:pt x="4207129" y="4699889"/>
                  </a:moveTo>
                  <a:lnTo>
                    <a:pt x="4169029" y="4699889"/>
                  </a:lnTo>
                  <a:lnTo>
                    <a:pt x="4169029" y="4690364"/>
                  </a:lnTo>
                  <a:lnTo>
                    <a:pt x="4207129" y="4690364"/>
                  </a:lnTo>
                  <a:close/>
                  <a:moveTo>
                    <a:pt x="4140454" y="4699889"/>
                  </a:moveTo>
                  <a:lnTo>
                    <a:pt x="4102354" y="4699889"/>
                  </a:lnTo>
                  <a:lnTo>
                    <a:pt x="4102354" y="4690364"/>
                  </a:lnTo>
                  <a:lnTo>
                    <a:pt x="4140454" y="4690364"/>
                  </a:lnTo>
                  <a:close/>
                  <a:moveTo>
                    <a:pt x="4073779" y="4699889"/>
                  </a:moveTo>
                  <a:lnTo>
                    <a:pt x="4035679" y="4699889"/>
                  </a:lnTo>
                  <a:lnTo>
                    <a:pt x="4035679" y="4690364"/>
                  </a:lnTo>
                  <a:lnTo>
                    <a:pt x="4073779" y="4690364"/>
                  </a:lnTo>
                  <a:close/>
                  <a:moveTo>
                    <a:pt x="4007104" y="4699889"/>
                  </a:moveTo>
                  <a:lnTo>
                    <a:pt x="3969004" y="4699889"/>
                  </a:lnTo>
                  <a:lnTo>
                    <a:pt x="3969004" y="4690364"/>
                  </a:lnTo>
                  <a:lnTo>
                    <a:pt x="4007104" y="4690364"/>
                  </a:lnTo>
                  <a:close/>
                  <a:moveTo>
                    <a:pt x="3940429" y="4699889"/>
                  </a:moveTo>
                  <a:lnTo>
                    <a:pt x="3902329" y="4699889"/>
                  </a:lnTo>
                  <a:lnTo>
                    <a:pt x="3902329" y="4690364"/>
                  </a:lnTo>
                  <a:lnTo>
                    <a:pt x="3940429" y="4690364"/>
                  </a:lnTo>
                  <a:close/>
                  <a:moveTo>
                    <a:pt x="3873754" y="4699889"/>
                  </a:moveTo>
                  <a:lnTo>
                    <a:pt x="3835654" y="4699889"/>
                  </a:lnTo>
                  <a:lnTo>
                    <a:pt x="3835654" y="4690364"/>
                  </a:lnTo>
                  <a:lnTo>
                    <a:pt x="3873754" y="4690364"/>
                  </a:lnTo>
                  <a:close/>
                  <a:moveTo>
                    <a:pt x="3807079" y="4699889"/>
                  </a:moveTo>
                  <a:lnTo>
                    <a:pt x="3768979" y="4699889"/>
                  </a:lnTo>
                  <a:lnTo>
                    <a:pt x="3768979" y="4690364"/>
                  </a:lnTo>
                  <a:lnTo>
                    <a:pt x="3807079" y="4690364"/>
                  </a:lnTo>
                  <a:close/>
                  <a:moveTo>
                    <a:pt x="3740404" y="4699889"/>
                  </a:moveTo>
                  <a:lnTo>
                    <a:pt x="3702304" y="4699889"/>
                  </a:lnTo>
                  <a:lnTo>
                    <a:pt x="3702304" y="4690364"/>
                  </a:lnTo>
                  <a:lnTo>
                    <a:pt x="3740404" y="4690364"/>
                  </a:lnTo>
                  <a:close/>
                  <a:moveTo>
                    <a:pt x="3673729" y="4699889"/>
                  </a:moveTo>
                  <a:lnTo>
                    <a:pt x="3635629" y="4699889"/>
                  </a:lnTo>
                  <a:lnTo>
                    <a:pt x="3635629" y="4690364"/>
                  </a:lnTo>
                  <a:lnTo>
                    <a:pt x="3673729" y="4690364"/>
                  </a:lnTo>
                  <a:close/>
                  <a:moveTo>
                    <a:pt x="3607054" y="4699889"/>
                  </a:moveTo>
                  <a:lnTo>
                    <a:pt x="3568954" y="4699889"/>
                  </a:lnTo>
                  <a:lnTo>
                    <a:pt x="3568954" y="4690364"/>
                  </a:lnTo>
                  <a:lnTo>
                    <a:pt x="3607054" y="4690364"/>
                  </a:lnTo>
                  <a:close/>
                  <a:moveTo>
                    <a:pt x="3540379" y="4699889"/>
                  </a:moveTo>
                  <a:lnTo>
                    <a:pt x="3502279" y="4699889"/>
                  </a:lnTo>
                  <a:lnTo>
                    <a:pt x="3502279" y="4690364"/>
                  </a:lnTo>
                  <a:lnTo>
                    <a:pt x="3540379" y="4690364"/>
                  </a:lnTo>
                  <a:close/>
                  <a:moveTo>
                    <a:pt x="3473704" y="4699889"/>
                  </a:moveTo>
                  <a:lnTo>
                    <a:pt x="3435604" y="4699889"/>
                  </a:lnTo>
                  <a:lnTo>
                    <a:pt x="3435604" y="4690364"/>
                  </a:lnTo>
                  <a:lnTo>
                    <a:pt x="3473704" y="4690364"/>
                  </a:lnTo>
                  <a:close/>
                  <a:moveTo>
                    <a:pt x="3407029" y="4699889"/>
                  </a:moveTo>
                  <a:lnTo>
                    <a:pt x="3368929" y="4699889"/>
                  </a:lnTo>
                  <a:lnTo>
                    <a:pt x="3368929" y="4690364"/>
                  </a:lnTo>
                  <a:lnTo>
                    <a:pt x="3407029" y="4690364"/>
                  </a:lnTo>
                  <a:close/>
                  <a:moveTo>
                    <a:pt x="3340354" y="4699889"/>
                  </a:moveTo>
                  <a:lnTo>
                    <a:pt x="3302254" y="4699889"/>
                  </a:lnTo>
                  <a:lnTo>
                    <a:pt x="3302254" y="4690364"/>
                  </a:lnTo>
                  <a:lnTo>
                    <a:pt x="3340354" y="4690364"/>
                  </a:lnTo>
                  <a:close/>
                  <a:moveTo>
                    <a:pt x="3273679" y="4699889"/>
                  </a:moveTo>
                  <a:lnTo>
                    <a:pt x="3235579" y="4699889"/>
                  </a:lnTo>
                  <a:lnTo>
                    <a:pt x="3235579" y="4690364"/>
                  </a:lnTo>
                  <a:lnTo>
                    <a:pt x="3273679" y="4690364"/>
                  </a:lnTo>
                  <a:close/>
                  <a:moveTo>
                    <a:pt x="3207004" y="4699889"/>
                  </a:moveTo>
                  <a:lnTo>
                    <a:pt x="3168904" y="4699889"/>
                  </a:lnTo>
                  <a:lnTo>
                    <a:pt x="3168904" y="4690364"/>
                  </a:lnTo>
                  <a:lnTo>
                    <a:pt x="3207004" y="4690364"/>
                  </a:lnTo>
                  <a:close/>
                  <a:moveTo>
                    <a:pt x="3140329" y="4699889"/>
                  </a:moveTo>
                  <a:lnTo>
                    <a:pt x="3102229" y="4699889"/>
                  </a:lnTo>
                  <a:lnTo>
                    <a:pt x="3102229" y="4690364"/>
                  </a:lnTo>
                  <a:lnTo>
                    <a:pt x="3140329" y="4690364"/>
                  </a:lnTo>
                  <a:close/>
                  <a:moveTo>
                    <a:pt x="3073654" y="4699889"/>
                  </a:moveTo>
                  <a:lnTo>
                    <a:pt x="3035554" y="4699889"/>
                  </a:lnTo>
                  <a:lnTo>
                    <a:pt x="3035554" y="4690364"/>
                  </a:lnTo>
                  <a:lnTo>
                    <a:pt x="3073654" y="4690364"/>
                  </a:lnTo>
                  <a:close/>
                  <a:moveTo>
                    <a:pt x="3006979" y="4699889"/>
                  </a:moveTo>
                  <a:lnTo>
                    <a:pt x="2968879" y="4699889"/>
                  </a:lnTo>
                  <a:lnTo>
                    <a:pt x="2968879" y="4690364"/>
                  </a:lnTo>
                  <a:lnTo>
                    <a:pt x="3006979" y="4690364"/>
                  </a:lnTo>
                  <a:close/>
                  <a:moveTo>
                    <a:pt x="2940304" y="4699889"/>
                  </a:moveTo>
                  <a:lnTo>
                    <a:pt x="2902204" y="4699889"/>
                  </a:lnTo>
                  <a:lnTo>
                    <a:pt x="2902204" y="4690364"/>
                  </a:lnTo>
                  <a:lnTo>
                    <a:pt x="2940304" y="4690364"/>
                  </a:lnTo>
                  <a:close/>
                  <a:moveTo>
                    <a:pt x="2873629" y="4699889"/>
                  </a:moveTo>
                  <a:lnTo>
                    <a:pt x="2835529" y="4699889"/>
                  </a:lnTo>
                  <a:lnTo>
                    <a:pt x="2835529" y="4690364"/>
                  </a:lnTo>
                  <a:lnTo>
                    <a:pt x="2873629" y="4690364"/>
                  </a:lnTo>
                  <a:close/>
                  <a:moveTo>
                    <a:pt x="2806954" y="4699889"/>
                  </a:moveTo>
                  <a:lnTo>
                    <a:pt x="2768854" y="4699889"/>
                  </a:lnTo>
                  <a:lnTo>
                    <a:pt x="2768854" y="4690364"/>
                  </a:lnTo>
                  <a:lnTo>
                    <a:pt x="2806954" y="4690364"/>
                  </a:lnTo>
                  <a:close/>
                  <a:moveTo>
                    <a:pt x="2740279" y="4699889"/>
                  </a:moveTo>
                  <a:lnTo>
                    <a:pt x="2702179" y="4699889"/>
                  </a:lnTo>
                  <a:lnTo>
                    <a:pt x="2702179" y="4690364"/>
                  </a:lnTo>
                  <a:lnTo>
                    <a:pt x="2740279" y="4690364"/>
                  </a:lnTo>
                  <a:close/>
                  <a:moveTo>
                    <a:pt x="2673604" y="4699889"/>
                  </a:moveTo>
                  <a:lnTo>
                    <a:pt x="2635504" y="4699889"/>
                  </a:lnTo>
                  <a:lnTo>
                    <a:pt x="2635504" y="4690364"/>
                  </a:lnTo>
                  <a:lnTo>
                    <a:pt x="2673604" y="4690364"/>
                  </a:lnTo>
                  <a:close/>
                  <a:moveTo>
                    <a:pt x="2606929" y="4699889"/>
                  </a:moveTo>
                  <a:lnTo>
                    <a:pt x="2568829" y="4699889"/>
                  </a:lnTo>
                  <a:lnTo>
                    <a:pt x="2568829" y="4690364"/>
                  </a:lnTo>
                  <a:lnTo>
                    <a:pt x="2606929" y="4690364"/>
                  </a:lnTo>
                  <a:close/>
                  <a:moveTo>
                    <a:pt x="2540254" y="4699889"/>
                  </a:moveTo>
                  <a:lnTo>
                    <a:pt x="2502154" y="4699889"/>
                  </a:lnTo>
                  <a:lnTo>
                    <a:pt x="2502154" y="4690364"/>
                  </a:lnTo>
                  <a:lnTo>
                    <a:pt x="2540254" y="4690364"/>
                  </a:lnTo>
                  <a:close/>
                  <a:moveTo>
                    <a:pt x="2473579" y="4699889"/>
                  </a:moveTo>
                  <a:lnTo>
                    <a:pt x="2435479" y="4699889"/>
                  </a:lnTo>
                  <a:lnTo>
                    <a:pt x="2435479" y="4690364"/>
                  </a:lnTo>
                  <a:lnTo>
                    <a:pt x="2473579" y="4690364"/>
                  </a:lnTo>
                  <a:close/>
                  <a:moveTo>
                    <a:pt x="2406904" y="4699889"/>
                  </a:moveTo>
                  <a:lnTo>
                    <a:pt x="2368804" y="4699889"/>
                  </a:lnTo>
                  <a:lnTo>
                    <a:pt x="2368804" y="4690364"/>
                  </a:lnTo>
                  <a:lnTo>
                    <a:pt x="2406904" y="4690364"/>
                  </a:lnTo>
                  <a:close/>
                  <a:moveTo>
                    <a:pt x="2340229" y="4699889"/>
                  </a:moveTo>
                  <a:lnTo>
                    <a:pt x="2302129" y="4699889"/>
                  </a:lnTo>
                  <a:lnTo>
                    <a:pt x="2302129" y="4690364"/>
                  </a:lnTo>
                  <a:lnTo>
                    <a:pt x="2340229" y="4690364"/>
                  </a:lnTo>
                  <a:close/>
                  <a:moveTo>
                    <a:pt x="2273554" y="4699889"/>
                  </a:moveTo>
                  <a:lnTo>
                    <a:pt x="2235454" y="4699889"/>
                  </a:lnTo>
                  <a:lnTo>
                    <a:pt x="2235454" y="4690364"/>
                  </a:lnTo>
                  <a:lnTo>
                    <a:pt x="2273554" y="4690364"/>
                  </a:lnTo>
                  <a:close/>
                  <a:moveTo>
                    <a:pt x="2206879" y="4699889"/>
                  </a:moveTo>
                  <a:lnTo>
                    <a:pt x="2168779" y="4699889"/>
                  </a:lnTo>
                  <a:lnTo>
                    <a:pt x="2168779" y="4690364"/>
                  </a:lnTo>
                  <a:lnTo>
                    <a:pt x="2206879" y="4690364"/>
                  </a:lnTo>
                  <a:close/>
                  <a:moveTo>
                    <a:pt x="2140204" y="4699889"/>
                  </a:moveTo>
                  <a:lnTo>
                    <a:pt x="2102104" y="4699889"/>
                  </a:lnTo>
                  <a:lnTo>
                    <a:pt x="2102104" y="4690364"/>
                  </a:lnTo>
                  <a:lnTo>
                    <a:pt x="2140204" y="4690364"/>
                  </a:lnTo>
                  <a:close/>
                  <a:moveTo>
                    <a:pt x="2073529" y="4699889"/>
                  </a:moveTo>
                  <a:lnTo>
                    <a:pt x="2035429" y="4699889"/>
                  </a:lnTo>
                  <a:lnTo>
                    <a:pt x="2035429" y="4690364"/>
                  </a:lnTo>
                  <a:lnTo>
                    <a:pt x="2073529" y="4690364"/>
                  </a:lnTo>
                  <a:close/>
                  <a:moveTo>
                    <a:pt x="2006854" y="4699889"/>
                  </a:moveTo>
                  <a:lnTo>
                    <a:pt x="1968754" y="4699889"/>
                  </a:lnTo>
                  <a:lnTo>
                    <a:pt x="1968754" y="4690364"/>
                  </a:lnTo>
                  <a:lnTo>
                    <a:pt x="2006854" y="4690364"/>
                  </a:lnTo>
                  <a:close/>
                  <a:moveTo>
                    <a:pt x="1940179" y="4699889"/>
                  </a:moveTo>
                  <a:lnTo>
                    <a:pt x="1902079" y="4699889"/>
                  </a:lnTo>
                  <a:lnTo>
                    <a:pt x="1902079" y="4690364"/>
                  </a:lnTo>
                  <a:lnTo>
                    <a:pt x="1940179" y="4690364"/>
                  </a:lnTo>
                  <a:close/>
                  <a:moveTo>
                    <a:pt x="1873504" y="4699889"/>
                  </a:moveTo>
                  <a:lnTo>
                    <a:pt x="1835404" y="4699889"/>
                  </a:lnTo>
                  <a:lnTo>
                    <a:pt x="1835404" y="4690364"/>
                  </a:lnTo>
                  <a:lnTo>
                    <a:pt x="1873504" y="4690364"/>
                  </a:lnTo>
                  <a:close/>
                  <a:moveTo>
                    <a:pt x="1806829" y="4699889"/>
                  </a:moveTo>
                  <a:lnTo>
                    <a:pt x="1768729" y="4699889"/>
                  </a:lnTo>
                  <a:lnTo>
                    <a:pt x="1768729" y="4690364"/>
                  </a:lnTo>
                  <a:lnTo>
                    <a:pt x="1806829" y="4690364"/>
                  </a:lnTo>
                  <a:close/>
                  <a:moveTo>
                    <a:pt x="1740154" y="4699889"/>
                  </a:moveTo>
                  <a:lnTo>
                    <a:pt x="1702054" y="4699889"/>
                  </a:lnTo>
                  <a:lnTo>
                    <a:pt x="1702054" y="4690364"/>
                  </a:lnTo>
                  <a:lnTo>
                    <a:pt x="1740154" y="4690364"/>
                  </a:lnTo>
                  <a:close/>
                  <a:moveTo>
                    <a:pt x="1673479" y="4699889"/>
                  </a:moveTo>
                  <a:lnTo>
                    <a:pt x="1635379" y="4699889"/>
                  </a:lnTo>
                  <a:lnTo>
                    <a:pt x="1635379" y="4690364"/>
                  </a:lnTo>
                  <a:lnTo>
                    <a:pt x="1673479" y="4690364"/>
                  </a:lnTo>
                  <a:close/>
                  <a:moveTo>
                    <a:pt x="1606804" y="4699889"/>
                  </a:moveTo>
                  <a:lnTo>
                    <a:pt x="1568704" y="4699889"/>
                  </a:lnTo>
                  <a:lnTo>
                    <a:pt x="1568704" y="4690364"/>
                  </a:lnTo>
                  <a:lnTo>
                    <a:pt x="1606804" y="4690364"/>
                  </a:lnTo>
                  <a:close/>
                  <a:moveTo>
                    <a:pt x="1540129" y="4699889"/>
                  </a:moveTo>
                  <a:lnTo>
                    <a:pt x="1502029" y="4699889"/>
                  </a:lnTo>
                  <a:lnTo>
                    <a:pt x="1502029" y="4690364"/>
                  </a:lnTo>
                  <a:lnTo>
                    <a:pt x="1540129" y="4690364"/>
                  </a:lnTo>
                  <a:close/>
                  <a:moveTo>
                    <a:pt x="1473454" y="4699889"/>
                  </a:moveTo>
                  <a:lnTo>
                    <a:pt x="1435354" y="4699889"/>
                  </a:lnTo>
                  <a:lnTo>
                    <a:pt x="1435354" y="4690364"/>
                  </a:lnTo>
                  <a:lnTo>
                    <a:pt x="1473454" y="4690364"/>
                  </a:lnTo>
                  <a:close/>
                  <a:moveTo>
                    <a:pt x="1406779" y="4699889"/>
                  </a:moveTo>
                  <a:lnTo>
                    <a:pt x="1368679" y="4699889"/>
                  </a:lnTo>
                  <a:lnTo>
                    <a:pt x="1368679" y="4690364"/>
                  </a:lnTo>
                  <a:lnTo>
                    <a:pt x="1406779" y="4690364"/>
                  </a:lnTo>
                  <a:close/>
                  <a:moveTo>
                    <a:pt x="1340104" y="4699889"/>
                  </a:moveTo>
                  <a:lnTo>
                    <a:pt x="1302004" y="4699889"/>
                  </a:lnTo>
                  <a:lnTo>
                    <a:pt x="1302004" y="4690364"/>
                  </a:lnTo>
                  <a:lnTo>
                    <a:pt x="1340104" y="4690364"/>
                  </a:lnTo>
                  <a:close/>
                  <a:moveTo>
                    <a:pt x="1273429" y="4699889"/>
                  </a:moveTo>
                  <a:lnTo>
                    <a:pt x="1235329" y="4699889"/>
                  </a:lnTo>
                  <a:lnTo>
                    <a:pt x="1235329" y="4690364"/>
                  </a:lnTo>
                  <a:lnTo>
                    <a:pt x="1273429" y="4690364"/>
                  </a:lnTo>
                  <a:close/>
                  <a:moveTo>
                    <a:pt x="1206754" y="4699889"/>
                  </a:moveTo>
                  <a:lnTo>
                    <a:pt x="1168654" y="4699889"/>
                  </a:lnTo>
                  <a:lnTo>
                    <a:pt x="1168654" y="4690364"/>
                  </a:lnTo>
                  <a:lnTo>
                    <a:pt x="1206754" y="4690364"/>
                  </a:lnTo>
                  <a:close/>
                  <a:moveTo>
                    <a:pt x="1140079" y="4699889"/>
                  </a:moveTo>
                  <a:lnTo>
                    <a:pt x="1101979" y="4699889"/>
                  </a:lnTo>
                  <a:lnTo>
                    <a:pt x="1101979" y="4690364"/>
                  </a:lnTo>
                  <a:lnTo>
                    <a:pt x="1140079" y="4690364"/>
                  </a:lnTo>
                  <a:close/>
                  <a:moveTo>
                    <a:pt x="1073404" y="4699889"/>
                  </a:moveTo>
                  <a:lnTo>
                    <a:pt x="1035304" y="4699889"/>
                  </a:lnTo>
                  <a:lnTo>
                    <a:pt x="1035304" y="4690364"/>
                  </a:lnTo>
                  <a:lnTo>
                    <a:pt x="1073404" y="4690364"/>
                  </a:lnTo>
                  <a:close/>
                  <a:moveTo>
                    <a:pt x="1006729" y="4699889"/>
                  </a:moveTo>
                  <a:lnTo>
                    <a:pt x="968629" y="4699889"/>
                  </a:lnTo>
                  <a:lnTo>
                    <a:pt x="968629" y="4690364"/>
                  </a:lnTo>
                  <a:lnTo>
                    <a:pt x="1006729" y="4690364"/>
                  </a:lnTo>
                  <a:close/>
                  <a:moveTo>
                    <a:pt x="940054" y="4699889"/>
                  </a:moveTo>
                  <a:lnTo>
                    <a:pt x="901954" y="4699889"/>
                  </a:lnTo>
                  <a:lnTo>
                    <a:pt x="901954" y="4690364"/>
                  </a:lnTo>
                  <a:lnTo>
                    <a:pt x="940054" y="4690364"/>
                  </a:lnTo>
                  <a:close/>
                  <a:moveTo>
                    <a:pt x="873379" y="4699889"/>
                  </a:moveTo>
                  <a:lnTo>
                    <a:pt x="835279" y="4699889"/>
                  </a:lnTo>
                  <a:lnTo>
                    <a:pt x="835279" y="4690364"/>
                  </a:lnTo>
                  <a:lnTo>
                    <a:pt x="873379" y="4690364"/>
                  </a:lnTo>
                  <a:close/>
                  <a:moveTo>
                    <a:pt x="806704" y="4699889"/>
                  </a:moveTo>
                  <a:lnTo>
                    <a:pt x="768604" y="4699889"/>
                  </a:lnTo>
                  <a:lnTo>
                    <a:pt x="768604" y="4690364"/>
                  </a:lnTo>
                  <a:lnTo>
                    <a:pt x="806704" y="4690364"/>
                  </a:lnTo>
                  <a:close/>
                  <a:moveTo>
                    <a:pt x="740029" y="4699889"/>
                  </a:moveTo>
                  <a:lnTo>
                    <a:pt x="701929" y="4699889"/>
                  </a:lnTo>
                  <a:lnTo>
                    <a:pt x="701929" y="4690364"/>
                  </a:lnTo>
                  <a:lnTo>
                    <a:pt x="740029" y="4690364"/>
                  </a:lnTo>
                  <a:close/>
                  <a:moveTo>
                    <a:pt x="673354" y="4699889"/>
                  </a:moveTo>
                  <a:lnTo>
                    <a:pt x="635254" y="4699889"/>
                  </a:lnTo>
                  <a:lnTo>
                    <a:pt x="635254" y="4690364"/>
                  </a:lnTo>
                  <a:lnTo>
                    <a:pt x="673354" y="4690364"/>
                  </a:lnTo>
                  <a:close/>
                  <a:moveTo>
                    <a:pt x="606679" y="4699889"/>
                  </a:moveTo>
                  <a:lnTo>
                    <a:pt x="568579" y="4699889"/>
                  </a:lnTo>
                  <a:lnTo>
                    <a:pt x="568579" y="4690364"/>
                  </a:lnTo>
                  <a:lnTo>
                    <a:pt x="606679" y="4690364"/>
                  </a:lnTo>
                  <a:close/>
                  <a:moveTo>
                    <a:pt x="540004" y="4699889"/>
                  </a:moveTo>
                  <a:lnTo>
                    <a:pt x="501904" y="4699889"/>
                  </a:lnTo>
                  <a:lnTo>
                    <a:pt x="501904" y="4690364"/>
                  </a:lnTo>
                  <a:lnTo>
                    <a:pt x="540004" y="4690364"/>
                  </a:lnTo>
                  <a:close/>
                  <a:moveTo>
                    <a:pt x="473329" y="4699889"/>
                  </a:moveTo>
                  <a:lnTo>
                    <a:pt x="435229" y="4699889"/>
                  </a:lnTo>
                  <a:lnTo>
                    <a:pt x="435229" y="4690364"/>
                  </a:lnTo>
                  <a:lnTo>
                    <a:pt x="473329" y="4690364"/>
                  </a:lnTo>
                  <a:close/>
                  <a:moveTo>
                    <a:pt x="406654" y="4699889"/>
                  </a:moveTo>
                  <a:lnTo>
                    <a:pt x="368554" y="4699889"/>
                  </a:lnTo>
                  <a:lnTo>
                    <a:pt x="368554" y="4690364"/>
                  </a:lnTo>
                  <a:lnTo>
                    <a:pt x="406654" y="4690364"/>
                  </a:lnTo>
                  <a:close/>
                  <a:moveTo>
                    <a:pt x="339979" y="4699889"/>
                  </a:moveTo>
                  <a:lnTo>
                    <a:pt x="301879" y="4699889"/>
                  </a:lnTo>
                  <a:lnTo>
                    <a:pt x="301879" y="4690364"/>
                  </a:lnTo>
                  <a:lnTo>
                    <a:pt x="339979" y="4690364"/>
                  </a:lnTo>
                  <a:close/>
                  <a:moveTo>
                    <a:pt x="273304" y="4699889"/>
                  </a:moveTo>
                  <a:lnTo>
                    <a:pt x="235204" y="4699889"/>
                  </a:lnTo>
                  <a:lnTo>
                    <a:pt x="235204" y="4690364"/>
                  </a:lnTo>
                  <a:lnTo>
                    <a:pt x="273304" y="4690364"/>
                  </a:lnTo>
                  <a:close/>
                  <a:moveTo>
                    <a:pt x="206629" y="4699889"/>
                  </a:moveTo>
                  <a:lnTo>
                    <a:pt x="168529" y="4699889"/>
                  </a:lnTo>
                  <a:lnTo>
                    <a:pt x="168529" y="4690364"/>
                  </a:lnTo>
                  <a:lnTo>
                    <a:pt x="206629" y="4690364"/>
                  </a:lnTo>
                  <a:close/>
                  <a:moveTo>
                    <a:pt x="139954" y="4699889"/>
                  </a:moveTo>
                  <a:lnTo>
                    <a:pt x="101854" y="4699889"/>
                  </a:lnTo>
                  <a:lnTo>
                    <a:pt x="101854" y="4690364"/>
                  </a:lnTo>
                  <a:lnTo>
                    <a:pt x="139954" y="4690364"/>
                  </a:lnTo>
                  <a:close/>
                  <a:moveTo>
                    <a:pt x="73279" y="4699889"/>
                  </a:moveTo>
                  <a:lnTo>
                    <a:pt x="35179" y="4699889"/>
                  </a:lnTo>
                  <a:lnTo>
                    <a:pt x="35179" y="4690364"/>
                  </a:lnTo>
                  <a:lnTo>
                    <a:pt x="73279" y="4690364"/>
                  </a:lnTo>
                  <a:close/>
                  <a:moveTo>
                    <a:pt x="6604" y="4699889"/>
                  </a:moveTo>
                  <a:lnTo>
                    <a:pt x="4699" y="4699889"/>
                  </a:lnTo>
                  <a:lnTo>
                    <a:pt x="0" y="4697603"/>
                  </a:lnTo>
                  <a:lnTo>
                    <a:pt x="0" y="4658741"/>
                  </a:lnTo>
                  <a:lnTo>
                    <a:pt x="9525" y="4658741"/>
                  </a:lnTo>
                  <a:lnTo>
                    <a:pt x="9525" y="4694936"/>
                  </a:lnTo>
                  <a:lnTo>
                    <a:pt x="4699" y="4694936"/>
                  </a:lnTo>
                  <a:lnTo>
                    <a:pt x="4699" y="4690110"/>
                  </a:lnTo>
                  <a:lnTo>
                    <a:pt x="6604" y="4690110"/>
                  </a:lnTo>
                  <a:close/>
                  <a:moveTo>
                    <a:pt x="0" y="4630166"/>
                  </a:moveTo>
                  <a:lnTo>
                    <a:pt x="0" y="4592066"/>
                  </a:lnTo>
                  <a:lnTo>
                    <a:pt x="9525" y="4592066"/>
                  </a:lnTo>
                  <a:lnTo>
                    <a:pt x="9525" y="4630166"/>
                  </a:lnTo>
                  <a:close/>
                  <a:moveTo>
                    <a:pt x="0" y="4563491"/>
                  </a:moveTo>
                  <a:lnTo>
                    <a:pt x="0" y="4525391"/>
                  </a:lnTo>
                  <a:lnTo>
                    <a:pt x="9525" y="4525391"/>
                  </a:lnTo>
                  <a:lnTo>
                    <a:pt x="9525" y="4563491"/>
                  </a:lnTo>
                  <a:close/>
                  <a:moveTo>
                    <a:pt x="0" y="4496816"/>
                  </a:moveTo>
                  <a:lnTo>
                    <a:pt x="0" y="4458716"/>
                  </a:lnTo>
                  <a:lnTo>
                    <a:pt x="9525" y="4458716"/>
                  </a:lnTo>
                  <a:lnTo>
                    <a:pt x="9525" y="4496816"/>
                  </a:lnTo>
                  <a:close/>
                  <a:moveTo>
                    <a:pt x="0" y="4430141"/>
                  </a:moveTo>
                  <a:lnTo>
                    <a:pt x="0" y="4392041"/>
                  </a:lnTo>
                  <a:lnTo>
                    <a:pt x="9525" y="4392041"/>
                  </a:lnTo>
                  <a:lnTo>
                    <a:pt x="9525" y="4430141"/>
                  </a:lnTo>
                  <a:close/>
                  <a:moveTo>
                    <a:pt x="0" y="4363466"/>
                  </a:moveTo>
                  <a:lnTo>
                    <a:pt x="0" y="4325366"/>
                  </a:lnTo>
                  <a:lnTo>
                    <a:pt x="9525" y="4325366"/>
                  </a:lnTo>
                  <a:lnTo>
                    <a:pt x="9525" y="4363466"/>
                  </a:lnTo>
                  <a:close/>
                  <a:moveTo>
                    <a:pt x="0" y="4296791"/>
                  </a:moveTo>
                  <a:lnTo>
                    <a:pt x="0" y="4258691"/>
                  </a:lnTo>
                  <a:lnTo>
                    <a:pt x="9525" y="4258691"/>
                  </a:lnTo>
                  <a:lnTo>
                    <a:pt x="9525" y="4296791"/>
                  </a:lnTo>
                  <a:close/>
                  <a:moveTo>
                    <a:pt x="0" y="4230116"/>
                  </a:moveTo>
                  <a:lnTo>
                    <a:pt x="0" y="4192016"/>
                  </a:lnTo>
                  <a:lnTo>
                    <a:pt x="9525" y="4192016"/>
                  </a:lnTo>
                  <a:lnTo>
                    <a:pt x="9525" y="4230116"/>
                  </a:lnTo>
                  <a:close/>
                  <a:moveTo>
                    <a:pt x="0" y="4163441"/>
                  </a:moveTo>
                  <a:lnTo>
                    <a:pt x="0" y="4125341"/>
                  </a:lnTo>
                  <a:lnTo>
                    <a:pt x="9525" y="4125341"/>
                  </a:lnTo>
                  <a:lnTo>
                    <a:pt x="9525" y="4163441"/>
                  </a:lnTo>
                  <a:close/>
                  <a:moveTo>
                    <a:pt x="0" y="4096766"/>
                  </a:moveTo>
                  <a:lnTo>
                    <a:pt x="0" y="4058666"/>
                  </a:lnTo>
                  <a:lnTo>
                    <a:pt x="9525" y="4058666"/>
                  </a:lnTo>
                  <a:lnTo>
                    <a:pt x="9525" y="4096766"/>
                  </a:lnTo>
                  <a:close/>
                  <a:moveTo>
                    <a:pt x="0" y="4030091"/>
                  </a:moveTo>
                  <a:lnTo>
                    <a:pt x="0" y="3991991"/>
                  </a:lnTo>
                  <a:lnTo>
                    <a:pt x="9525" y="3991991"/>
                  </a:lnTo>
                  <a:lnTo>
                    <a:pt x="9525" y="4030091"/>
                  </a:lnTo>
                  <a:close/>
                  <a:moveTo>
                    <a:pt x="0" y="3963416"/>
                  </a:moveTo>
                  <a:lnTo>
                    <a:pt x="0" y="3925316"/>
                  </a:lnTo>
                  <a:lnTo>
                    <a:pt x="9525" y="3925316"/>
                  </a:lnTo>
                  <a:lnTo>
                    <a:pt x="9525" y="3963416"/>
                  </a:lnTo>
                  <a:close/>
                  <a:moveTo>
                    <a:pt x="0" y="3896741"/>
                  </a:moveTo>
                  <a:lnTo>
                    <a:pt x="0" y="3858641"/>
                  </a:lnTo>
                  <a:lnTo>
                    <a:pt x="9525" y="3858641"/>
                  </a:lnTo>
                  <a:lnTo>
                    <a:pt x="9525" y="3896741"/>
                  </a:lnTo>
                  <a:close/>
                  <a:moveTo>
                    <a:pt x="0" y="3830066"/>
                  </a:moveTo>
                  <a:lnTo>
                    <a:pt x="0" y="3791966"/>
                  </a:lnTo>
                  <a:lnTo>
                    <a:pt x="9525" y="3791966"/>
                  </a:lnTo>
                  <a:lnTo>
                    <a:pt x="9525" y="3830066"/>
                  </a:lnTo>
                  <a:close/>
                  <a:moveTo>
                    <a:pt x="0" y="3763391"/>
                  </a:moveTo>
                  <a:lnTo>
                    <a:pt x="0" y="3725291"/>
                  </a:lnTo>
                  <a:lnTo>
                    <a:pt x="9525" y="3725291"/>
                  </a:lnTo>
                  <a:lnTo>
                    <a:pt x="9525" y="3763391"/>
                  </a:lnTo>
                  <a:close/>
                  <a:moveTo>
                    <a:pt x="0" y="3696716"/>
                  </a:moveTo>
                  <a:lnTo>
                    <a:pt x="0" y="3658616"/>
                  </a:lnTo>
                  <a:lnTo>
                    <a:pt x="9525" y="3658616"/>
                  </a:lnTo>
                  <a:lnTo>
                    <a:pt x="9525" y="3696716"/>
                  </a:lnTo>
                  <a:close/>
                  <a:moveTo>
                    <a:pt x="0" y="3630041"/>
                  </a:moveTo>
                  <a:lnTo>
                    <a:pt x="0" y="3591941"/>
                  </a:lnTo>
                  <a:lnTo>
                    <a:pt x="9525" y="3591941"/>
                  </a:lnTo>
                  <a:lnTo>
                    <a:pt x="9525" y="3630041"/>
                  </a:lnTo>
                  <a:close/>
                  <a:moveTo>
                    <a:pt x="0" y="3563366"/>
                  </a:moveTo>
                  <a:lnTo>
                    <a:pt x="0" y="3525266"/>
                  </a:lnTo>
                  <a:lnTo>
                    <a:pt x="9525" y="3525266"/>
                  </a:lnTo>
                  <a:lnTo>
                    <a:pt x="9525" y="3563366"/>
                  </a:lnTo>
                  <a:close/>
                  <a:moveTo>
                    <a:pt x="0" y="3496691"/>
                  </a:moveTo>
                  <a:lnTo>
                    <a:pt x="0" y="3458591"/>
                  </a:lnTo>
                  <a:lnTo>
                    <a:pt x="9525" y="3458591"/>
                  </a:lnTo>
                  <a:lnTo>
                    <a:pt x="9525" y="3496691"/>
                  </a:lnTo>
                  <a:close/>
                  <a:moveTo>
                    <a:pt x="0" y="3430016"/>
                  </a:moveTo>
                  <a:lnTo>
                    <a:pt x="0" y="3391916"/>
                  </a:lnTo>
                  <a:lnTo>
                    <a:pt x="9525" y="3391916"/>
                  </a:lnTo>
                  <a:lnTo>
                    <a:pt x="9525" y="3430016"/>
                  </a:lnTo>
                  <a:close/>
                  <a:moveTo>
                    <a:pt x="0" y="3363341"/>
                  </a:moveTo>
                  <a:lnTo>
                    <a:pt x="0" y="3325241"/>
                  </a:lnTo>
                  <a:lnTo>
                    <a:pt x="9525" y="3325241"/>
                  </a:lnTo>
                  <a:lnTo>
                    <a:pt x="9525" y="3363341"/>
                  </a:lnTo>
                  <a:close/>
                  <a:moveTo>
                    <a:pt x="0" y="3296666"/>
                  </a:moveTo>
                  <a:lnTo>
                    <a:pt x="0" y="3258566"/>
                  </a:lnTo>
                  <a:lnTo>
                    <a:pt x="9525" y="3258566"/>
                  </a:lnTo>
                  <a:lnTo>
                    <a:pt x="9525" y="3296666"/>
                  </a:lnTo>
                  <a:close/>
                  <a:moveTo>
                    <a:pt x="0" y="3229991"/>
                  </a:moveTo>
                  <a:lnTo>
                    <a:pt x="0" y="3191891"/>
                  </a:lnTo>
                  <a:lnTo>
                    <a:pt x="9525" y="3191891"/>
                  </a:lnTo>
                  <a:lnTo>
                    <a:pt x="9525" y="3229991"/>
                  </a:lnTo>
                  <a:close/>
                  <a:moveTo>
                    <a:pt x="0" y="3163316"/>
                  </a:moveTo>
                  <a:lnTo>
                    <a:pt x="0" y="3125216"/>
                  </a:lnTo>
                  <a:lnTo>
                    <a:pt x="9525" y="3125216"/>
                  </a:lnTo>
                  <a:lnTo>
                    <a:pt x="9525" y="3163316"/>
                  </a:lnTo>
                  <a:close/>
                  <a:moveTo>
                    <a:pt x="0" y="3096641"/>
                  </a:moveTo>
                  <a:lnTo>
                    <a:pt x="0" y="3058541"/>
                  </a:lnTo>
                  <a:lnTo>
                    <a:pt x="9525" y="3058541"/>
                  </a:lnTo>
                  <a:lnTo>
                    <a:pt x="9525" y="3096641"/>
                  </a:lnTo>
                  <a:close/>
                  <a:moveTo>
                    <a:pt x="0" y="3029966"/>
                  </a:moveTo>
                  <a:lnTo>
                    <a:pt x="0" y="2991866"/>
                  </a:lnTo>
                  <a:lnTo>
                    <a:pt x="9525" y="2991866"/>
                  </a:lnTo>
                  <a:lnTo>
                    <a:pt x="9525" y="3029966"/>
                  </a:lnTo>
                  <a:close/>
                  <a:moveTo>
                    <a:pt x="0" y="2963291"/>
                  </a:moveTo>
                  <a:lnTo>
                    <a:pt x="0" y="2925191"/>
                  </a:lnTo>
                  <a:lnTo>
                    <a:pt x="9525" y="2925191"/>
                  </a:lnTo>
                  <a:lnTo>
                    <a:pt x="9525" y="2963291"/>
                  </a:lnTo>
                  <a:close/>
                  <a:moveTo>
                    <a:pt x="0" y="2896616"/>
                  </a:moveTo>
                  <a:lnTo>
                    <a:pt x="0" y="2858516"/>
                  </a:lnTo>
                  <a:lnTo>
                    <a:pt x="9525" y="2858516"/>
                  </a:lnTo>
                  <a:lnTo>
                    <a:pt x="9525" y="2896616"/>
                  </a:lnTo>
                  <a:close/>
                  <a:moveTo>
                    <a:pt x="0" y="2829941"/>
                  </a:moveTo>
                  <a:lnTo>
                    <a:pt x="0" y="2791841"/>
                  </a:lnTo>
                  <a:lnTo>
                    <a:pt x="9525" y="2791841"/>
                  </a:lnTo>
                  <a:lnTo>
                    <a:pt x="9525" y="2829941"/>
                  </a:lnTo>
                  <a:close/>
                  <a:moveTo>
                    <a:pt x="0" y="2763266"/>
                  </a:moveTo>
                  <a:lnTo>
                    <a:pt x="0" y="2725166"/>
                  </a:lnTo>
                  <a:lnTo>
                    <a:pt x="9525" y="2725166"/>
                  </a:lnTo>
                  <a:lnTo>
                    <a:pt x="9525" y="2763266"/>
                  </a:lnTo>
                  <a:close/>
                  <a:moveTo>
                    <a:pt x="0" y="2696591"/>
                  </a:moveTo>
                  <a:lnTo>
                    <a:pt x="0" y="2658491"/>
                  </a:lnTo>
                  <a:lnTo>
                    <a:pt x="9525" y="2658491"/>
                  </a:lnTo>
                  <a:lnTo>
                    <a:pt x="9525" y="2696591"/>
                  </a:lnTo>
                  <a:close/>
                  <a:moveTo>
                    <a:pt x="0" y="2629916"/>
                  </a:moveTo>
                  <a:lnTo>
                    <a:pt x="0" y="2591816"/>
                  </a:lnTo>
                  <a:lnTo>
                    <a:pt x="9525" y="2591816"/>
                  </a:lnTo>
                  <a:lnTo>
                    <a:pt x="9525" y="2629916"/>
                  </a:lnTo>
                  <a:close/>
                  <a:moveTo>
                    <a:pt x="0" y="2563241"/>
                  </a:moveTo>
                  <a:lnTo>
                    <a:pt x="0" y="2525141"/>
                  </a:lnTo>
                  <a:lnTo>
                    <a:pt x="9525" y="2525141"/>
                  </a:lnTo>
                  <a:lnTo>
                    <a:pt x="9525" y="2563241"/>
                  </a:lnTo>
                  <a:close/>
                  <a:moveTo>
                    <a:pt x="0" y="2496566"/>
                  </a:moveTo>
                  <a:lnTo>
                    <a:pt x="0" y="2458466"/>
                  </a:lnTo>
                  <a:lnTo>
                    <a:pt x="9525" y="2458466"/>
                  </a:lnTo>
                  <a:lnTo>
                    <a:pt x="9525" y="2496566"/>
                  </a:lnTo>
                  <a:close/>
                  <a:moveTo>
                    <a:pt x="0" y="2429891"/>
                  </a:moveTo>
                  <a:lnTo>
                    <a:pt x="0" y="2391791"/>
                  </a:lnTo>
                  <a:lnTo>
                    <a:pt x="9525" y="2391791"/>
                  </a:lnTo>
                  <a:lnTo>
                    <a:pt x="9525" y="2429891"/>
                  </a:lnTo>
                  <a:close/>
                  <a:moveTo>
                    <a:pt x="0" y="2363216"/>
                  </a:moveTo>
                  <a:lnTo>
                    <a:pt x="0" y="2325116"/>
                  </a:lnTo>
                  <a:lnTo>
                    <a:pt x="9525" y="2325116"/>
                  </a:lnTo>
                  <a:lnTo>
                    <a:pt x="9525" y="2363216"/>
                  </a:lnTo>
                  <a:close/>
                  <a:moveTo>
                    <a:pt x="0" y="2296541"/>
                  </a:moveTo>
                  <a:lnTo>
                    <a:pt x="0" y="2258441"/>
                  </a:lnTo>
                  <a:lnTo>
                    <a:pt x="9525" y="2258441"/>
                  </a:lnTo>
                  <a:lnTo>
                    <a:pt x="9525" y="2296541"/>
                  </a:lnTo>
                  <a:close/>
                  <a:moveTo>
                    <a:pt x="0" y="2229866"/>
                  </a:moveTo>
                  <a:lnTo>
                    <a:pt x="0" y="2191766"/>
                  </a:lnTo>
                  <a:lnTo>
                    <a:pt x="9525" y="2191766"/>
                  </a:lnTo>
                  <a:lnTo>
                    <a:pt x="9525" y="2229866"/>
                  </a:lnTo>
                  <a:close/>
                  <a:moveTo>
                    <a:pt x="0" y="2163191"/>
                  </a:moveTo>
                  <a:lnTo>
                    <a:pt x="0" y="2125091"/>
                  </a:lnTo>
                  <a:lnTo>
                    <a:pt x="9525" y="2125091"/>
                  </a:lnTo>
                  <a:lnTo>
                    <a:pt x="9525" y="2163191"/>
                  </a:lnTo>
                  <a:close/>
                  <a:moveTo>
                    <a:pt x="0" y="2096516"/>
                  </a:moveTo>
                  <a:lnTo>
                    <a:pt x="0" y="2058416"/>
                  </a:lnTo>
                  <a:lnTo>
                    <a:pt x="9525" y="2058416"/>
                  </a:lnTo>
                  <a:lnTo>
                    <a:pt x="9525" y="2096516"/>
                  </a:lnTo>
                  <a:close/>
                  <a:moveTo>
                    <a:pt x="0" y="2029841"/>
                  </a:moveTo>
                  <a:lnTo>
                    <a:pt x="0" y="1991741"/>
                  </a:lnTo>
                  <a:lnTo>
                    <a:pt x="9525" y="1991741"/>
                  </a:lnTo>
                  <a:lnTo>
                    <a:pt x="9525" y="2029841"/>
                  </a:lnTo>
                  <a:close/>
                  <a:moveTo>
                    <a:pt x="0" y="1963166"/>
                  </a:moveTo>
                  <a:lnTo>
                    <a:pt x="0" y="1925066"/>
                  </a:lnTo>
                  <a:lnTo>
                    <a:pt x="9525" y="1925066"/>
                  </a:lnTo>
                  <a:lnTo>
                    <a:pt x="9525" y="1963166"/>
                  </a:lnTo>
                  <a:close/>
                  <a:moveTo>
                    <a:pt x="0" y="1896491"/>
                  </a:moveTo>
                  <a:lnTo>
                    <a:pt x="0" y="1858391"/>
                  </a:lnTo>
                  <a:lnTo>
                    <a:pt x="9525" y="1858391"/>
                  </a:lnTo>
                  <a:lnTo>
                    <a:pt x="9525" y="1896491"/>
                  </a:lnTo>
                  <a:close/>
                  <a:moveTo>
                    <a:pt x="0" y="1829816"/>
                  </a:moveTo>
                  <a:lnTo>
                    <a:pt x="0" y="1791716"/>
                  </a:lnTo>
                  <a:lnTo>
                    <a:pt x="9525" y="1791716"/>
                  </a:lnTo>
                  <a:lnTo>
                    <a:pt x="9525" y="1829816"/>
                  </a:lnTo>
                  <a:close/>
                  <a:moveTo>
                    <a:pt x="0" y="1763141"/>
                  </a:moveTo>
                  <a:lnTo>
                    <a:pt x="0" y="1725041"/>
                  </a:lnTo>
                  <a:lnTo>
                    <a:pt x="9525" y="1725041"/>
                  </a:lnTo>
                  <a:lnTo>
                    <a:pt x="9525" y="1763141"/>
                  </a:lnTo>
                  <a:close/>
                  <a:moveTo>
                    <a:pt x="0" y="1696466"/>
                  </a:moveTo>
                  <a:lnTo>
                    <a:pt x="0" y="1658366"/>
                  </a:lnTo>
                  <a:lnTo>
                    <a:pt x="9525" y="1658366"/>
                  </a:lnTo>
                  <a:lnTo>
                    <a:pt x="9525" y="1696466"/>
                  </a:lnTo>
                  <a:close/>
                  <a:moveTo>
                    <a:pt x="0" y="1629791"/>
                  </a:moveTo>
                  <a:lnTo>
                    <a:pt x="0" y="1591691"/>
                  </a:lnTo>
                  <a:lnTo>
                    <a:pt x="9525" y="1591691"/>
                  </a:lnTo>
                  <a:lnTo>
                    <a:pt x="9525" y="1629791"/>
                  </a:lnTo>
                  <a:close/>
                  <a:moveTo>
                    <a:pt x="0" y="1563116"/>
                  </a:moveTo>
                  <a:lnTo>
                    <a:pt x="0" y="1525016"/>
                  </a:lnTo>
                  <a:lnTo>
                    <a:pt x="9525" y="1525016"/>
                  </a:lnTo>
                  <a:lnTo>
                    <a:pt x="9525" y="1563116"/>
                  </a:lnTo>
                  <a:close/>
                  <a:moveTo>
                    <a:pt x="0" y="1496441"/>
                  </a:moveTo>
                  <a:lnTo>
                    <a:pt x="0" y="1458341"/>
                  </a:lnTo>
                  <a:lnTo>
                    <a:pt x="9525" y="1458341"/>
                  </a:lnTo>
                  <a:lnTo>
                    <a:pt x="9525" y="1496441"/>
                  </a:lnTo>
                  <a:close/>
                  <a:moveTo>
                    <a:pt x="0" y="1429766"/>
                  </a:moveTo>
                  <a:lnTo>
                    <a:pt x="0" y="1391666"/>
                  </a:lnTo>
                  <a:lnTo>
                    <a:pt x="9525" y="1391666"/>
                  </a:lnTo>
                  <a:lnTo>
                    <a:pt x="9525" y="1429766"/>
                  </a:lnTo>
                  <a:close/>
                  <a:moveTo>
                    <a:pt x="0" y="1363091"/>
                  </a:moveTo>
                  <a:lnTo>
                    <a:pt x="0" y="1324991"/>
                  </a:lnTo>
                  <a:lnTo>
                    <a:pt x="9525" y="1324991"/>
                  </a:lnTo>
                  <a:lnTo>
                    <a:pt x="9525" y="1363091"/>
                  </a:lnTo>
                  <a:close/>
                  <a:moveTo>
                    <a:pt x="0" y="1296416"/>
                  </a:moveTo>
                  <a:lnTo>
                    <a:pt x="0" y="1258316"/>
                  </a:lnTo>
                  <a:lnTo>
                    <a:pt x="9525" y="1258316"/>
                  </a:lnTo>
                  <a:lnTo>
                    <a:pt x="9525" y="1296416"/>
                  </a:lnTo>
                  <a:close/>
                  <a:moveTo>
                    <a:pt x="0" y="1229741"/>
                  </a:moveTo>
                  <a:lnTo>
                    <a:pt x="0" y="1191641"/>
                  </a:lnTo>
                  <a:lnTo>
                    <a:pt x="9525" y="1191641"/>
                  </a:lnTo>
                  <a:lnTo>
                    <a:pt x="9525" y="1229741"/>
                  </a:lnTo>
                  <a:close/>
                  <a:moveTo>
                    <a:pt x="0" y="1163066"/>
                  </a:moveTo>
                  <a:lnTo>
                    <a:pt x="0" y="1124966"/>
                  </a:lnTo>
                  <a:lnTo>
                    <a:pt x="9525" y="1124966"/>
                  </a:lnTo>
                  <a:lnTo>
                    <a:pt x="9525" y="1163066"/>
                  </a:lnTo>
                  <a:close/>
                  <a:moveTo>
                    <a:pt x="0" y="1096391"/>
                  </a:moveTo>
                  <a:lnTo>
                    <a:pt x="0" y="1058291"/>
                  </a:lnTo>
                  <a:lnTo>
                    <a:pt x="9525" y="1058291"/>
                  </a:lnTo>
                  <a:lnTo>
                    <a:pt x="9525" y="1096391"/>
                  </a:lnTo>
                  <a:close/>
                  <a:moveTo>
                    <a:pt x="0" y="1029716"/>
                  </a:moveTo>
                  <a:lnTo>
                    <a:pt x="0" y="991616"/>
                  </a:lnTo>
                  <a:lnTo>
                    <a:pt x="9525" y="991616"/>
                  </a:lnTo>
                  <a:lnTo>
                    <a:pt x="9525" y="1029716"/>
                  </a:lnTo>
                  <a:close/>
                  <a:moveTo>
                    <a:pt x="0" y="963041"/>
                  </a:moveTo>
                  <a:lnTo>
                    <a:pt x="0" y="924941"/>
                  </a:lnTo>
                  <a:lnTo>
                    <a:pt x="9525" y="924941"/>
                  </a:lnTo>
                  <a:lnTo>
                    <a:pt x="9525" y="963041"/>
                  </a:lnTo>
                  <a:close/>
                  <a:moveTo>
                    <a:pt x="0" y="896366"/>
                  </a:moveTo>
                  <a:lnTo>
                    <a:pt x="0" y="858266"/>
                  </a:lnTo>
                  <a:lnTo>
                    <a:pt x="9525" y="858266"/>
                  </a:lnTo>
                  <a:lnTo>
                    <a:pt x="9525" y="896366"/>
                  </a:lnTo>
                  <a:close/>
                  <a:moveTo>
                    <a:pt x="0" y="829691"/>
                  </a:moveTo>
                  <a:lnTo>
                    <a:pt x="0" y="791591"/>
                  </a:lnTo>
                  <a:lnTo>
                    <a:pt x="9525" y="791591"/>
                  </a:lnTo>
                  <a:lnTo>
                    <a:pt x="9525" y="829691"/>
                  </a:lnTo>
                  <a:close/>
                  <a:moveTo>
                    <a:pt x="0" y="763016"/>
                  </a:moveTo>
                  <a:lnTo>
                    <a:pt x="0" y="724916"/>
                  </a:lnTo>
                  <a:lnTo>
                    <a:pt x="9525" y="724916"/>
                  </a:lnTo>
                  <a:lnTo>
                    <a:pt x="9525" y="763016"/>
                  </a:lnTo>
                  <a:close/>
                  <a:moveTo>
                    <a:pt x="0" y="696341"/>
                  </a:moveTo>
                  <a:lnTo>
                    <a:pt x="0" y="658241"/>
                  </a:lnTo>
                  <a:lnTo>
                    <a:pt x="9525" y="658241"/>
                  </a:lnTo>
                  <a:lnTo>
                    <a:pt x="9525" y="696341"/>
                  </a:lnTo>
                  <a:close/>
                  <a:moveTo>
                    <a:pt x="0" y="629666"/>
                  </a:moveTo>
                  <a:lnTo>
                    <a:pt x="0" y="591566"/>
                  </a:lnTo>
                  <a:lnTo>
                    <a:pt x="9525" y="591566"/>
                  </a:lnTo>
                  <a:lnTo>
                    <a:pt x="9525" y="629666"/>
                  </a:lnTo>
                  <a:close/>
                  <a:moveTo>
                    <a:pt x="0" y="562991"/>
                  </a:moveTo>
                  <a:lnTo>
                    <a:pt x="0" y="524891"/>
                  </a:lnTo>
                  <a:lnTo>
                    <a:pt x="9525" y="524891"/>
                  </a:lnTo>
                  <a:lnTo>
                    <a:pt x="9525" y="562991"/>
                  </a:lnTo>
                  <a:close/>
                  <a:moveTo>
                    <a:pt x="0" y="496316"/>
                  </a:moveTo>
                  <a:lnTo>
                    <a:pt x="0" y="458216"/>
                  </a:lnTo>
                  <a:lnTo>
                    <a:pt x="9525" y="458216"/>
                  </a:lnTo>
                  <a:lnTo>
                    <a:pt x="9525" y="496316"/>
                  </a:lnTo>
                  <a:close/>
                  <a:moveTo>
                    <a:pt x="0" y="429641"/>
                  </a:moveTo>
                  <a:lnTo>
                    <a:pt x="0" y="391541"/>
                  </a:lnTo>
                  <a:lnTo>
                    <a:pt x="9525" y="391541"/>
                  </a:lnTo>
                  <a:lnTo>
                    <a:pt x="9525" y="429641"/>
                  </a:lnTo>
                  <a:close/>
                  <a:moveTo>
                    <a:pt x="0" y="362966"/>
                  </a:moveTo>
                  <a:lnTo>
                    <a:pt x="0" y="324866"/>
                  </a:lnTo>
                  <a:lnTo>
                    <a:pt x="9525" y="324866"/>
                  </a:lnTo>
                  <a:lnTo>
                    <a:pt x="9525" y="362966"/>
                  </a:lnTo>
                  <a:close/>
                  <a:moveTo>
                    <a:pt x="0" y="296291"/>
                  </a:moveTo>
                  <a:lnTo>
                    <a:pt x="0" y="258191"/>
                  </a:lnTo>
                  <a:lnTo>
                    <a:pt x="9525" y="258191"/>
                  </a:lnTo>
                  <a:lnTo>
                    <a:pt x="9525" y="296291"/>
                  </a:lnTo>
                  <a:close/>
                  <a:moveTo>
                    <a:pt x="0" y="229616"/>
                  </a:moveTo>
                  <a:lnTo>
                    <a:pt x="0" y="191516"/>
                  </a:lnTo>
                  <a:lnTo>
                    <a:pt x="9525" y="191516"/>
                  </a:lnTo>
                  <a:lnTo>
                    <a:pt x="9525" y="229616"/>
                  </a:lnTo>
                  <a:close/>
                  <a:moveTo>
                    <a:pt x="0" y="162941"/>
                  </a:moveTo>
                  <a:lnTo>
                    <a:pt x="0" y="124841"/>
                  </a:lnTo>
                  <a:lnTo>
                    <a:pt x="9525" y="124841"/>
                  </a:lnTo>
                  <a:lnTo>
                    <a:pt x="9525" y="162941"/>
                  </a:lnTo>
                  <a:close/>
                  <a:moveTo>
                    <a:pt x="0" y="96266"/>
                  </a:moveTo>
                  <a:lnTo>
                    <a:pt x="0" y="58166"/>
                  </a:lnTo>
                  <a:lnTo>
                    <a:pt x="9525" y="58166"/>
                  </a:lnTo>
                  <a:lnTo>
                    <a:pt x="9525" y="96266"/>
                  </a:lnTo>
                  <a:close/>
                  <a:moveTo>
                    <a:pt x="0" y="29591"/>
                  </a:moveTo>
                  <a:lnTo>
                    <a:pt x="0" y="4826"/>
                  </a:lnTo>
                  <a:cubicBezTo>
                    <a:pt x="0" y="2159"/>
                    <a:pt x="2159" y="0"/>
                    <a:pt x="4826" y="0"/>
                  </a:cubicBezTo>
                  <a:lnTo>
                    <a:pt x="42926" y="0"/>
                  </a:lnTo>
                  <a:lnTo>
                    <a:pt x="42926" y="9525"/>
                  </a:lnTo>
                  <a:lnTo>
                    <a:pt x="4826" y="9525"/>
                  </a:lnTo>
                  <a:lnTo>
                    <a:pt x="4826" y="4699"/>
                  </a:lnTo>
                  <a:lnTo>
                    <a:pt x="9652" y="4699"/>
                  </a:lnTo>
                  <a:lnTo>
                    <a:pt x="9652" y="29464"/>
                  </a:lnTo>
                  <a:close/>
                </a:path>
              </a:pathLst>
            </a:custGeom>
            <a:solidFill>
              <a:srgbClr val="0B49CB"/>
            </a:solidFill>
          </p:spPr>
        </p:sp>
      </p:grpSp>
      <p:sp>
        <p:nvSpPr>
          <p:cNvPr id="16" name="Freeform 16"/>
          <p:cNvSpPr/>
          <p:nvPr/>
        </p:nvSpPr>
        <p:spPr>
          <a:xfrm>
            <a:off x="5910072" y="1447800"/>
            <a:ext cx="4655810" cy="4778502"/>
          </a:xfrm>
          <a:custGeom>
            <a:avLst/>
            <a:gdLst/>
            <a:ahLst/>
            <a:cxnLst/>
            <a:rect l="l" t="t" r="r" b="b"/>
            <a:pathLst>
              <a:path w="4655810" h="4778502">
                <a:moveTo>
                  <a:pt x="0" y="0"/>
                </a:moveTo>
                <a:lnTo>
                  <a:pt x="4655810" y="0"/>
                </a:lnTo>
                <a:lnTo>
                  <a:pt x="4655810" y="4778502"/>
                </a:lnTo>
                <a:lnTo>
                  <a:pt x="0" y="4778502"/>
                </a:lnTo>
                <a:lnTo>
                  <a:pt x="0" y="0"/>
                </a:lnTo>
                <a:close/>
              </a:path>
            </a:pathLst>
          </a:custGeom>
          <a:blipFill>
            <a:blip r:embed="rId3"/>
            <a:stretch>
              <a:fillRect/>
            </a:stretch>
          </a:blipFill>
        </p:spPr>
      </p:sp>
      <p:sp>
        <p:nvSpPr>
          <p:cNvPr id="17" name="TextBox 17"/>
          <p:cNvSpPr txBox="1"/>
          <p:nvPr/>
        </p:nvSpPr>
        <p:spPr>
          <a:xfrm>
            <a:off x="9121778" y="6133586"/>
            <a:ext cx="61093" cy="164621"/>
          </a:xfrm>
          <a:prstGeom prst="rect">
            <a:avLst/>
          </a:prstGeom>
        </p:spPr>
        <p:txBody>
          <a:bodyPr lIns="0" tIns="0" rIns="0" bIns="0" rtlCol="0" anchor="t">
            <a:spAutoFit/>
          </a:bodyPr>
          <a:lstStyle/>
          <a:p>
            <a:pPr algn="l">
              <a:lnSpc>
                <a:spcPts val="1260"/>
              </a:lnSpc>
            </a:pPr>
            <a:r>
              <a:rPr lang="en-US" sz="900">
                <a:solidFill>
                  <a:srgbClr val="90C226"/>
                </a:solidFill>
                <a:latin typeface="Trebuchet MS"/>
                <a:ea typeface="Trebuchet MS"/>
                <a:cs typeface="Trebuchet MS"/>
                <a:sym typeface="Trebuchet MS"/>
              </a:rPr>
              <a:t>9</a:t>
            </a:r>
          </a:p>
        </p:txBody>
      </p:sp>
      <p:sp>
        <p:nvSpPr>
          <p:cNvPr id="18" name="TextBox 18"/>
          <p:cNvSpPr txBox="1"/>
          <p:nvPr/>
        </p:nvSpPr>
        <p:spPr>
          <a:xfrm>
            <a:off x="91440" y="1514818"/>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19" name="TextBox 19"/>
          <p:cNvSpPr txBox="1"/>
          <p:nvPr/>
        </p:nvSpPr>
        <p:spPr>
          <a:xfrm>
            <a:off x="91440" y="2698966"/>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0" name="TextBox 20"/>
          <p:cNvSpPr txBox="1"/>
          <p:nvPr/>
        </p:nvSpPr>
        <p:spPr>
          <a:xfrm>
            <a:off x="91440" y="3882352"/>
            <a:ext cx="200177" cy="321650"/>
          </a:xfrm>
          <a:prstGeom prst="rect">
            <a:avLst/>
          </a:prstGeom>
        </p:spPr>
        <p:txBody>
          <a:bodyPr lIns="0" tIns="0" rIns="0" bIns="0" rtlCol="0" anchor="t">
            <a:spAutoFit/>
          </a:bodyPr>
          <a:lstStyle/>
          <a:p>
            <a:pPr algn="l">
              <a:lnSpc>
                <a:spcPts val="2461"/>
              </a:lnSpc>
            </a:pPr>
            <a:r>
              <a:rPr lang="en-US" sz="1757">
                <a:solidFill>
                  <a:srgbClr val="90C226"/>
                </a:solidFill>
                <a:latin typeface="Arimo"/>
                <a:ea typeface="Arimo"/>
                <a:cs typeface="Arimo"/>
                <a:sym typeface="Arimo"/>
              </a:rPr>
              <a:t></a:t>
            </a:r>
          </a:p>
        </p:txBody>
      </p:sp>
      <p:sp>
        <p:nvSpPr>
          <p:cNvPr id="21" name="TextBox 21"/>
          <p:cNvSpPr txBox="1"/>
          <p:nvPr/>
        </p:nvSpPr>
        <p:spPr>
          <a:xfrm>
            <a:off x="433778" y="1529086"/>
            <a:ext cx="4233348" cy="4374985"/>
          </a:xfrm>
          <a:prstGeom prst="rect">
            <a:avLst/>
          </a:prstGeom>
        </p:spPr>
        <p:txBody>
          <a:bodyPr lIns="0" tIns="0" rIns="0" bIns="0" rtlCol="0" anchor="t">
            <a:spAutoFit/>
          </a:bodyPr>
          <a:lstStyle/>
          <a:p>
            <a:pPr algn="just">
              <a:lnSpc>
                <a:spcPts val="2640"/>
              </a:lnSpc>
            </a:pPr>
            <a:r>
              <a:rPr lang="en-US" sz="2202" spc="22">
                <a:solidFill>
                  <a:srgbClr val="3B2F06"/>
                </a:solidFill>
                <a:latin typeface="IBM Plex Sans Condensed"/>
                <a:ea typeface="IBM Plex Sans Condensed"/>
                <a:cs typeface="IBM Plex Sans Condensed"/>
                <a:sym typeface="IBM Plex Sans Condensed"/>
              </a:rPr>
              <a:t>We applied web scrapping to webscrap Falcon 9 launch records with BeautifulSoup </a:t>
            </a:r>
          </a:p>
          <a:p>
            <a:pPr algn="just">
              <a:lnSpc>
                <a:spcPts val="5447"/>
              </a:lnSpc>
            </a:pPr>
            <a:r>
              <a:rPr lang="en-US" sz="2202" spc="22">
                <a:solidFill>
                  <a:srgbClr val="3B2F06"/>
                </a:solidFill>
                <a:latin typeface="IBM Plex Sans Condensed"/>
                <a:ea typeface="IBM Plex Sans Condensed"/>
                <a:cs typeface="IBM Plex Sans Condensed"/>
                <a:sym typeface="IBM Plex Sans Condensed"/>
              </a:rPr>
              <a:t>We parsed the table and </a:t>
            </a:r>
          </a:p>
          <a:p>
            <a:pPr algn="just">
              <a:lnSpc>
                <a:spcPts val="1101"/>
              </a:lnSpc>
            </a:pPr>
            <a:r>
              <a:rPr lang="en-US" sz="2202" spc="22">
                <a:solidFill>
                  <a:srgbClr val="3B2F06"/>
                </a:solidFill>
                <a:latin typeface="IBM Plex Sans Condensed"/>
                <a:ea typeface="IBM Plex Sans Condensed"/>
                <a:cs typeface="IBM Plex Sans Condensed"/>
                <a:sym typeface="IBM Plex Sans Condensed"/>
              </a:rPr>
              <a:t>converted it into a pandas </a:t>
            </a:r>
          </a:p>
          <a:p>
            <a:pPr algn="just">
              <a:lnSpc>
                <a:spcPts val="4038"/>
              </a:lnSpc>
            </a:pPr>
            <a:r>
              <a:rPr lang="en-US" sz="2202" spc="22">
                <a:solidFill>
                  <a:srgbClr val="3B2F06"/>
                </a:solidFill>
                <a:latin typeface="IBM Plex Sans Condensed"/>
                <a:ea typeface="IBM Plex Sans Condensed"/>
                <a:cs typeface="IBM Plex Sans Condensed"/>
                <a:sym typeface="IBM Plex Sans Condensed"/>
              </a:rPr>
              <a:t>dataframe. The link to the notebook is </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https://github.com/chuksoo/IBM-</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Data-Science-Capstone-</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SpaceX/blob/main/Data%20Collec</a:t>
            </a:r>
          </a:p>
          <a:p>
            <a:pPr algn="just">
              <a:lnSpc>
                <a:spcPts val="3895"/>
              </a:lnSpc>
            </a:pPr>
            <a:r>
              <a:rPr lang="en-US" sz="2202" spc="22">
                <a:solidFill>
                  <a:srgbClr val="1C7DDB"/>
                </a:solidFill>
                <a:latin typeface="IBM Plex Sans Condensed"/>
                <a:ea typeface="IBM Plex Sans Condensed"/>
                <a:cs typeface="IBM Plex Sans Condensed"/>
                <a:sym typeface="IBM Plex Sans Condensed"/>
              </a:rPr>
              <a:t>tion%20with%20Web%20Scrapin</a:t>
            </a:r>
          </a:p>
          <a:p>
            <a:pPr algn="just">
              <a:lnSpc>
                <a:spcPts val="1385"/>
              </a:lnSpc>
            </a:pPr>
            <a:r>
              <a:rPr lang="en-US" sz="2202" spc="22">
                <a:solidFill>
                  <a:srgbClr val="1C7DDB"/>
                </a:solidFill>
                <a:latin typeface="IBM Plex Sans Condensed"/>
                <a:ea typeface="IBM Plex Sans Condensed"/>
                <a:cs typeface="IBM Plex Sans Condensed"/>
                <a:sym typeface="IBM Plex Sans Condensed"/>
              </a:rPr>
              <a:t>g.ipynb.</a:t>
            </a:r>
          </a:p>
        </p:txBody>
      </p:sp>
      <p:sp>
        <p:nvSpPr>
          <p:cNvPr id="22" name="TextBox 22"/>
          <p:cNvSpPr txBox="1"/>
          <p:nvPr/>
        </p:nvSpPr>
        <p:spPr>
          <a:xfrm>
            <a:off x="1013851" y="557508"/>
            <a:ext cx="5332724" cy="623021"/>
          </a:xfrm>
          <a:prstGeom prst="rect">
            <a:avLst/>
          </a:prstGeom>
        </p:spPr>
        <p:txBody>
          <a:bodyPr lIns="0" tIns="0" rIns="0" bIns="0" rtlCol="0" anchor="t">
            <a:spAutoFit/>
          </a:bodyPr>
          <a:lstStyle/>
          <a:p>
            <a:pPr algn="l">
              <a:lnSpc>
                <a:spcPts val="5182"/>
              </a:lnSpc>
            </a:pPr>
            <a:r>
              <a:rPr lang="en-US" sz="3702" spc="37">
                <a:solidFill>
                  <a:srgbClr val="0B49CB"/>
                </a:solidFill>
                <a:latin typeface="IBM Plex Sans Condensed"/>
                <a:ea typeface="IBM Plex Sans Condensed"/>
                <a:cs typeface="IBM Plex Sans Condensed"/>
                <a:sym typeface="IBM Plex Sans Condensed"/>
              </a:rPr>
              <a:t>Data Collection -Scraping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1880</Words>
  <Application>Microsoft Office PowerPoint</Application>
  <PresentationFormat>Widescreen</PresentationFormat>
  <Paragraphs>264</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Trebuchet MS</vt:lpstr>
      <vt:lpstr>Calibri</vt:lpstr>
      <vt:lpstr>Arimo</vt:lpstr>
      <vt:lpstr>IBM Plex Sans Condensed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DS-Capstone-Presentation.pdf</dc:title>
  <cp:lastModifiedBy>nisar shareef</cp:lastModifiedBy>
  <cp:revision>2</cp:revision>
  <dcterms:created xsi:type="dcterms:W3CDTF">2006-08-16T00:00:00Z</dcterms:created>
  <dcterms:modified xsi:type="dcterms:W3CDTF">2025-01-16T17:12:59Z</dcterms:modified>
  <dc:identifier>DAGcSVx5-5A</dc:identifier>
</cp:coreProperties>
</file>